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90" r:id="rId4"/>
    <p:sldId id="347" r:id="rId5"/>
    <p:sldId id="348" r:id="rId6"/>
    <p:sldId id="349" r:id="rId7"/>
    <p:sldId id="350" r:id="rId8"/>
    <p:sldId id="353" r:id="rId9"/>
    <p:sldId id="354" r:id="rId10"/>
    <p:sldId id="351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88" r:id="rId19"/>
    <p:sldId id="362" r:id="rId20"/>
    <p:sldId id="363" r:id="rId21"/>
    <p:sldId id="366" r:id="rId22"/>
    <p:sldId id="373" r:id="rId23"/>
    <p:sldId id="389" r:id="rId24"/>
    <p:sldId id="435" r:id="rId25"/>
    <p:sldId id="436" r:id="rId26"/>
    <p:sldId id="437" r:id="rId27"/>
    <p:sldId id="374" r:id="rId28"/>
    <p:sldId id="427" r:id="rId29"/>
    <p:sldId id="440" r:id="rId30"/>
    <p:sldId id="438" r:id="rId31"/>
    <p:sldId id="428" r:id="rId32"/>
    <p:sldId id="381" r:id="rId33"/>
    <p:sldId id="439" r:id="rId34"/>
    <p:sldId id="383" r:id="rId35"/>
    <p:sldId id="430" r:id="rId36"/>
    <p:sldId id="442" r:id="rId37"/>
    <p:sldId id="432" r:id="rId38"/>
    <p:sldId id="433" r:id="rId39"/>
    <p:sldId id="370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77B4"/>
    <a:srgbClr val="4472C4"/>
    <a:srgbClr val="67CD0A"/>
    <a:srgbClr val="FD27FF"/>
    <a:srgbClr val="E5F2DD"/>
    <a:srgbClr val="0600FF"/>
    <a:srgbClr val="00759A"/>
    <a:srgbClr val="C00000"/>
    <a:srgbClr val="FF7F0D"/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97"/>
    <p:restoredTop sz="80816" autoAdjust="0"/>
  </p:normalViewPr>
  <p:slideViewPr>
    <p:cSldViewPr snapToGrid="0" snapToObjects="1">
      <p:cViewPr varScale="1">
        <p:scale>
          <a:sx n="98" d="100"/>
          <a:sy n="98" d="100"/>
        </p:scale>
        <p:origin x="211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E1CA872-7138-D74B-8F13-3D810C446C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32578-B4A4-E444-9CBC-ABEE35E2FF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90D92-F9F2-0E4F-835B-D530AB726D09}" type="datetimeFigureOut">
              <a:rPr lang="en-US" smtClean="0"/>
              <a:t>10/7/21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FABF5-05A5-D746-B3C1-4F95BC316B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3868BC-7A69-6641-A854-5CEE15A72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1CC8C-0CB9-D14E-9269-46143609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43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36669-E4ED-EC44-B61E-8DF0E0BC1CC0}" type="datetimeFigureOut">
              <a:rPr lang="en-US" smtClean="0"/>
              <a:t>10/7/21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F8805-F519-C542-B357-2A249973F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56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F8805-F519-C542-B357-2A249973FD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8091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D0BF8-5D2A-D044-86D7-15D89B4A4BF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9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F8805-F519-C542-B357-2A249973FD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94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F8805-F519-C542-B357-2A249973FD5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71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F8805-F519-C542-B357-2A249973FD5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02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F8805-F519-C542-B357-2A249973FD5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884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 flow is mapped to these PrOGs </a:t>
            </a:r>
            <a:r>
              <a:rPr lang="en-US" i="1" dirty="0">
                <a:solidFill>
                  <a:schemeClr val="accent5"/>
                </a:solidFill>
              </a:rPr>
              <a:t>without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i="1" dirty="0">
                <a:solidFill>
                  <a:schemeClr val="accent5"/>
                </a:solidFill>
              </a:rPr>
              <a:t>pre-specifying any path</a:t>
            </a:r>
            <a:r>
              <a:rPr lang="en-US" dirty="0"/>
              <a:t>; packets can </a:t>
            </a:r>
            <a:r>
              <a:rPr lang="en-US" i="1" dirty="0">
                <a:solidFill>
                  <a:schemeClr val="accent5"/>
                </a:solidFill>
              </a:rPr>
              <a:t>dynamically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dirty="0"/>
              <a:t>traverse any (directed) path 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D0BF8-5D2A-D044-86D7-15D89B4A4BF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9655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F8805-F519-C542-B357-2A249973FD5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66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F8805-F519-C542-B357-2A249973FD5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54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F8805-F519-C542-B357-2A249973FD5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023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A9D3B-E4A5-2E48-95CB-13967235FE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257212"/>
          </a:xfrm>
          <a:solidFill>
            <a:srgbClr val="00759A"/>
          </a:solidFill>
          <a:effectLst>
            <a:outerShdw blurRad="63500" dist="76200" dir="5700000" sx="101000" sy="101000" algn="tl" rotWithShape="0">
              <a:prstClr val="black">
                <a:alpha val="40000"/>
              </a:prstClr>
            </a:outerShdw>
          </a:effectLst>
        </p:spPr>
        <p:txBody>
          <a:bodyPr anchor="b"/>
          <a:lstStyle>
            <a:lvl1pPr algn="ctr">
              <a:defRPr sz="6000">
                <a:solidFill>
                  <a:srgbClr val="F9EEC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CCCF13-BC59-BA4E-8C6A-8B52C0D2A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FA7FB0-8440-734A-8205-77DDF3712A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05534" y="5290441"/>
            <a:ext cx="4428531" cy="44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09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58205-570C-1947-A815-A18BC6209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3F9FF7-C7B8-814A-89DE-5C80EA503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DAE5CA-13B8-C546-B9AF-94ACEC3DA067}"/>
              </a:ext>
            </a:extLst>
          </p:cNvPr>
          <p:cNvSpPr txBox="1">
            <a:spLocks/>
          </p:cNvSpPr>
          <p:nvPr userDrawn="1"/>
        </p:nvSpPr>
        <p:spPr>
          <a:xfrm>
            <a:off x="11198577" y="6597237"/>
            <a:ext cx="991048" cy="260763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587D3D-7E60-194A-95C2-0F34A0CBA5A5}" type="slidenum">
              <a:rPr lang="en-US" sz="1400" smtClean="0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8207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9582C-B5D6-A341-944C-41FB1F9AB2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D7DFDB-51B7-E74D-9596-B62C4F860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946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61794-1C43-564B-A34A-FF18C6AAF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790" y="1253330"/>
            <a:ext cx="11545957" cy="4869173"/>
          </a:xfrm>
        </p:spPr>
        <p:txBody>
          <a:bodyPr/>
          <a:lstStyle>
            <a:lvl1pPr>
              <a:defRPr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>
              <a:defRPr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>
              <a:defRPr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>
              <a:defRPr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>
              <a:defRPr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DB6E40-A62B-B343-AD7E-D7DA2BB39083}"/>
              </a:ext>
            </a:extLst>
          </p:cNvPr>
          <p:cNvSpPr/>
          <p:nvPr userDrawn="1"/>
        </p:nvSpPr>
        <p:spPr>
          <a:xfrm>
            <a:off x="0" y="0"/>
            <a:ext cx="6096000" cy="260764"/>
          </a:xfrm>
          <a:prstGeom prst="rect">
            <a:avLst/>
          </a:prstGeom>
          <a:solidFill>
            <a:srgbClr val="007F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3EB75C-31EB-2E47-9927-DC49B3EDFB40}"/>
              </a:ext>
            </a:extLst>
          </p:cNvPr>
          <p:cNvSpPr/>
          <p:nvPr userDrawn="1"/>
        </p:nvSpPr>
        <p:spPr>
          <a:xfrm>
            <a:off x="6096000" y="0"/>
            <a:ext cx="6096000" cy="260764"/>
          </a:xfrm>
          <a:prstGeom prst="rect">
            <a:avLst/>
          </a:prstGeom>
          <a:solidFill>
            <a:srgbClr val="00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CDBE6F-9685-1B4D-9895-E146F863EEDA}"/>
              </a:ext>
            </a:extLst>
          </p:cNvPr>
          <p:cNvSpPr/>
          <p:nvPr userDrawn="1"/>
        </p:nvSpPr>
        <p:spPr>
          <a:xfrm>
            <a:off x="0" y="6597236"/>
            <a:ext cx="3707296" cy="26076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0" dirty="0">
                <a:solidFill>
                  <a:srgbClr val="7A0019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University of Minnesota – Twin Cities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E856C3-F259-F443-B63E-D5A23BDB2783}"/>
              </a:ext>
            </a:extLst>
          </p:cNvPr>
          <p:cNvSpPr/>
          <p:nvPr userDrawn="1"/>
        </p:nvSpPr>
        <p:spPr>
          <a:xfrm>
            <a:off x="8388626" y="6597236"/>
            <a:ext cx="3810000" cy="260764"/>
          </a:xfrm>
          <a:prstGeom prst="rect">
            <a:avLst/>
          </a:prstGeom>
          <a:solidFill>
            <a:srgbClr val="00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E2B79A-1651-9D45-AB11-B71F7C899C6F}"/>
              </a:ext>
            </a:extLst>
          </p:cNvPr>
          <p:cNvSpPr/>
          <p:nvPr userDrawn="1"/>
        </p:nvSpPr>
        <p:spPr>
          <a:xfrm>
            <a:off x="3707295" y="6597236"/>
            <a:ext cx="5028931" cy="260764"/>
          </a:xfrm>
          <a:prstGeom prst="rect">
            <a:avLst/>
          </a:prstGeom>
          <a:solidFill>
            <a:srgbClr val="007F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D82EBE1-6A39-2742-94EC-ED3A4F01F047}"/>
              </a:ext>
            </a:extLst>
          </p:cNvPr>
          <p:cNvSpPr txBox="1">
            <a:spLocks/>
          </p:cNvSpPr>
          <p:nvPr userDrawn="1"/>
        </p:nvSpPr>
        <p:spPr>
          <a:xfrm>
            <a:off x="11284527" y="6597237"/>
            <a:ext cx="905098" cy="260763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587D3D-7E60-194A-95C2-0F34A0CBA5A5}" type="slidenum">
              <a:rPr lang="en-US" sz="1400" smtClean="0"/>
              <a:t>‹#›</a:t>
            </a:fld>
            <a:endParaRPr lang="en-US" sz="1400" dirty="0"/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1C5B78BB-6B50-FD41-B74F-90EA82374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62" y="317496"/>
            <a:ext cx="12027876" cy="703332"/>
          </a:xfrm>
          <a:prstGeom prst="rect">
            <a:avLst/>
          </a:prstGeom>
          <a:solidFill>
            <a:srgbClr val="00759A"/>
          </a:solidFill>
        </p:spPr>
        <p:txBody>
          <a:bodyPr vert="horz" lIns="228600" tIns="45720" rIns="91440" bIns="45720" rtlCol="0" anchor="ctr">
            <a:normAutofit/>
          </a:bodyPr>
          <a:lstStyle>
            <a:lvl1pPr>
              <a:defRPr>
                <a:solidFill>
                  <a:srgbClr val="F9EEC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92E2BDC-9072-4E4A-B367-EA4A01173222}"/>
              </a:ext>
            </a:extLst>
          </p:cNvPr>
          <p:cNvSpPr txBox="1">
            <a:spLocks/>
          </p:cNvSpPr>
          <p:nvPr userDrawn="1"/>
        </p:nvSpPr>
        <p:spPr>
          <a:xfrm>
            <a:off x="8977745" y="6606444"/>
            <a:ext cx="2397903" cy="251555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October 12, 2021      ||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A4C2BC33-9129-C649-A59E-E0EFE6C5AB14}"/>
              </a:ext>
            </a:extLst>
          </p:cNvPr>
          <p:cNvSpPr txBox="1">
            <a:spLocks/>
          </p:cNvSpPr>
          <p:nvPr userDrawn="1"/>
        </p:nvSpPr>
        <p:spPr>
          <a:xfrm>
            <a:off x="6096000" y="1"/>
            <a:ext cx="6102626" cy="260764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/>
              <a:t>Taproot</a:t>
            </a:r>
            <a:endParaRPr lang="en-US" sz="1400" b="1" dirty="0">
              <a:solidFill>
                <a:srgbClr val="F9EEC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90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E052C-3B9C-2A40-958B-72B24DBB4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331B68-0807-AB4A-A064-F307717B7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AC319AB-CE0B-2D43-B60B-6EBE067070E8}"/>
              </a:ext>
            </a:extLst>
          </p:cNvPr>
          <p:cNvSpPr txBox="1">
            <a:spLocks/>
          </p:cNvSpPr>
          <p:nvPr userDrawn="1"/>
        </p:nvSpPr>
        <p:spPr>
          <a:xfrm>
            <a:off x="11198577" y="6597237"/>
            <a:ext cx="991048" cy="260763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587D3D-7E60-194A-95C2-0F34A0CBA5A5}" type="slidenum">
              <a:rPr lang="en-US" sz="1400" smtClean="0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90178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0F1D0-7B55-3C4A-B1D6-1F91D2F81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7588D-F838-1243-ABF9-A28ECF3DE0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373831-DB70-1846-948F-B5AC1B6FA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25CB2-92E7-BF42-9021-3F9080B08DC4}"/>
              </a:ext>
            </a:extLst>
          </p:cNvPr>
          <p:cNvSpPr txBox="1">
            <a:spLocks/>
          </p:cNvSpPr>
          <p:nvPr userDrawn="1"/>
        </p:nvSpPr>
        <p:spPr>
          <a:xfrm>
            <a:off x="11198577" y="6597237"/>
            <a:ext cx="991048" cy="260763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587D3D-7E60-194A-95C2-0F34A0CBA5A5}" type="slidenum">
              <a:rPr lang="en-US" sz="1400" smtClean="0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84292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4796-0FA1-5549-B2E4-B89F49BF6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ADFD52-E54C-9947-B9BC-0637546DE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39A38-AAFD-6A47-A373-AAFE334662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5C651C-EED8-FC45-BB43-ED6D8C69F5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F5289B-23B9-024C-A00E-30B6DE81A9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D5ED297-07C7-364E-A82E-2656DFC927F5}"/>
              </a:ext>
            </a:extLst>
          </p:cNvPr>
          <p:cNvSpPr txBox="1">
            <a:spLocks/>
          </p:cNvSpPr>
          <p:nvPr userDrawn="1"/>
        </p:nvSpPr>
        <p:spPr>
          <a:xfrm>
            <a:off x="11198577" y="6597237"/>
            <a:ext cx="991048" cy="260763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587D3D-7E60-194A-95C2-0F34A0CBA5A5}" type="slidenum">
              <a:rPr lang="en-US" sz="1400" smtClean="0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89632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367B7-0534-1045-BBBE-DD772B968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A9EC3D7-2799-7347-82C3-658051B9B693}"/>
              </a:ext>
            </a:extLst>
          </p:cNvPr>
          <p:cNvSpPr txBox="1">
            <a:spLocks/>
          </p:cNvSpPr>
          <p:nvPr userDrawn="1"/>
        </p:nvSpPr>
        <p:spPr>
          <a:xfrm>
            <a:off x="11198577" y="6597237"/>
            <a:ext cx="991048" cy="260763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587D3D-7E60-194A-95C2-0F34A0CBA5A5}" type="slidenum">
              <a:rPr lang="en-US" sz="1400" smtClean="0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32919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C69C60E-CB0C-664B-986C-10C57B369C22}"/>
              </a:ext>
            </a:extLst>
          </p:cNvPr>
          <p:cNvSpPr txBox="1">
            <a:spLocks/>
          </p:cNvSpPr>
          <p:nvPr userDrawn="1"/>
        </p:nvSpPr>
        <p:spPr>
          <a:xfrm>
            <a:off x="11198577" y="6597237"/>
            <a:ext cx="991048" cy="260763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587D3D-7E60-194A-95C2-0F34A0CBA5A5}" type="slidenum">
              <a:rPr lang="en-US" sz="1400" smtClean="0"/>
              <a:t>‹#›</a:t>
            </a:fld>
            <a:r>
              <a:rPr lang="en-US" sz="1400" dirty="0"/>
              <a:t> / 35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7B0D55-1E3F-2747-8B2B-99EDB94BCF5F}"/>
              </a:ext>
            </a:extLst>
          </p:cNvPr>
          <p:cNvSpPr/>
          <p:nvPr userDrawn="1"/>
        </p:nvSpPr>
        <p:spPr>
          <a:xfrm>
            <a:off x="0" y="0"/>
            <a:ext cx="12192000" cy="264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5449E9-B00F-A14B-805B-6470BDF6C17F}"/>
              </a:ext>
            </a:extLst>
          </p:cNvPr>
          <p:cNvSpPr/>
          <p:nvPr userDrawn="1"/>
        </p:nvSpPr>
        <p:spPr>
          <a:xfrm>
            <a:off x="0" y="6597237"/>
            <a:ext cx="12192000" cy="264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3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3D688-0C3C-8D4B-8D6B-8C2FDDA22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65471"/>
            <a:ext cx="4483509" cy="6331766"/>
          </a:xfrm>
        </p:spPr>
        <p:txBody>
          <a:bodyPr tIns="182880"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AB698-4FAE-E444-B638-B177FFB6C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7103" y="457200"/>
            <a:ext cx="7168587" cy="589935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D323B2-EB28-B54F-9DD4-75AF39D0C8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3594" y="2049461"/>
            <a:ext cx="3835451" cy="43070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3FAAB97-2AA3-A149-8438-73DE8CF9E219}"/>
              </a:ext>
            </a:extLst>
          </p:cNvPr>
          <p:cNvSpPr txBox="1">
            <a:spLocks/>
          </p:cNvSpPr>
          <p:nvPr userDrawn="1"/>
        </p:nvSpPr>
        <p:spPr>
          <a:xfrm>
            <a:off x="11198577" y="6597237"/>
            <a:ext cx="991048" cy="260763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587D3D-7E60-194A-95C2-0F34A0CBA5A5}" type="slidenum">
              <a:rPr lang="en-US" sz="1400" smtClean="0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65416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93BAB-DB73-AA45-9A3B-0C2B1DDFC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A74385-A621-A547-9AB3-32C9E4562C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9ECEDF-F6BE-454C-B84C-A194FAC520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2BAA70E-8920-B545-8E8F-C92113B872C4}"/>
              </a:ext>
            </a:extLst>
          </p:cNvPr>
          <p:cNvSpPr txBox="1">
            <a:spLocks/>
          </p:cNvSpPr>
          <p:nvPr userDrawn="1"/>
        </p:nvSpPr>
        <p:spPr>
          <a:xfrm>
            <a:off x="11198577" y="6597237"/>
            <a:ext cx="991048" cy="260763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587D3D-7E60-194A-95C2-0F34A0CBA5A5}" type="slidenum">
              <a:rPr lang="en-US" sz="1400" smtClean="0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5168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699B84-9AE9-CB40-ABE7-C51FFDB65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9493" y="1206811"/>
            <a:ext cx="11405286" cy="51569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277C78-41D3-E444-9EC0-017E60C0EF06}"/>
              </a:ext>
            </a:extLst>
          </p:cNvPr>
          <p:cNvSpPr/>
          <p:nvPr userDrawn="1"/>
        </p:nvSpPr>
        <p:spPr>
          <a:xfrm>
            <a:off x="0" y="0"/>
            <a:ext cx="6096000" cy="260764"/>
          </a:xfrm>
          <a:prstGeom prst="rect">
            <a:avLst/>
          </a:prstGeom>
          <a:solidFill>
            <a:srgbClr val="007F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1A1F84-6486-B644-81BA-DF41CB35424C}"/>
              </a:ext>
            </a:extLst>
          </p:cNvPr>
          <p:cNvSpPr/>
          <p:nvPr userDrawn="1"/>
        </p:nvSpPr>
        <p:spPr>
          <a:xfrm>
            <a:off x="6096000" y="0"/>
            <a:ext cx="6096000" cy="260764"/>
          </a:xfrm>
          <a:prstGeom prst="rect">
            <a:avLst/>
          </a:prstGeom>
          <a:solidFill>
            <a:srgbClr val="00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C6C72D-3BBA-0048-944A-138D929DA4EA}"/>
              </a:ext>
            </a:extLst>
          </p:cNvPr>
          <p:cNvSpPr/>
          <p:nvPr userDrawn="1"/>
        </p:nvSpPr>
        <p:spPr>
          <a:xfrm>
            <a:off x="0" y="6597236"/>
            <a:ext cx="3707296" cy="26076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n-US" sz="1400" i="0" dirty="0">
                <a:solidFill>
                  <a:srgbClr val="7A0019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University of Minnesota – Twin Cities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6835D2-D5B7-B845-B077-BCAAE80B928F}"/>
              </a:ext>
            </a:extLst>
          </p:cNvPr>
          <p:cNvSpPr/>
          <p:nvPr userDrawn="1"/>
        </p:nvSpPr>
        <p:spPr>
          <a:xfrm>
            <a:off x="8388626" y="6597236"/>
            <a:ext cx="3810000" cy="260764"/>
          </a:xfrm>
          <a:prstGeom prst="rect">
            <a:avLst/>
          </a:prstGeom>
          <a:solidFill>
            <a:srgbClr val="00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5689AB-6114-ED48-8C20-7ADA1F65DDBF}"/>
              </a:ext>
            </a:extLst>
          </p:cNvPr>
          <p:cNvSpPr/>
          <p:nvPr userDrawn="1"/>
        </p:nvSpPr>
        <p:spPr>
          <a:xfrm>
            <a:off x="3707295" y="6597236"/>
            <a:ext cx="5028931" cy="260764"/>
          </a:xfrm>
          <a:prstGeom prst="rect">
            <a:avLst/>
          </a:prstGeom>
          <a:solidFill>
            <a:srgbClr val="007F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SOSR’21 | Virtual Event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2F31E90D-6E1D-A34E-89F4-A4504562C593}"/>
              </a:ext>
            </a:extLst>
          </p:cNvPr>
          <p:cNvSpPr txBox="1">
            <a:spLocks/>
          </p:cNvSpPr>
          <p:nvPr userDrawn="1"/>
        </p:nvSpPr>
        <p:spPr>
          <a:xfrm>
            <a:off x="9303030" y="6606444"/>
            <a:ext cx="2072618" cy="251555"/>
          </a:xfrm>
          <a:prstGeom prst="rect">
            <a:avLst/>
          </a:prstGeom>
        </p:spPr>
        <p:txBody>
          <a:bodyPr t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October 12, 2021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3C5245-EF6E-5640-9BB9-9105FD202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62" y="317496"/>
            <a:ext cx="12027876" cy="703332"/>
          </a:xfrm>
          <a:prstGeom prst="rect">
            <a:avLst/>
          </a:prstGeom>
          <a:solidFill>
            <a:srgbClr val="00759A"/>
          </a:solidFill>
        </p:spPr>
        <p:txBody>
          <a:bodyPr vert="horz" lIns="22860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3222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rgbClr val="F9EEC7"/>
          </a:solidFill>
          <a:latin typeface="CMU Sans Serif" panose="02000603000000000000" pitchFamily="2" charset="0"/>
          <a:ea typeface="CMU Sans Serif" panose="02000603000000000000" pitchFamily="2" charset="0"/>
          <a:cs typeface="CMU Sans Serif" panose="02000603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A0019"/>
        </a:buClr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CMU Sans Serif" panose="02000603000000000000" pitchFamily="2" charset="0"/>
          <a:ea typeface="CMU Sans Serif" panose="02000603000000000000" pitchFamily="2" charset="0"/>
          <a:cs typeface="CMU Sans Serif" panose="02000603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A0019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MU Sans Serif" panose="02000603000000000000" pitchFamily="2" charset="0"/>
          <a:ea typeface="CMU Sans Serif" panose="02000603000000000000" pitchFamily="2" charset="0"/>
          <a:cs typeface="CMU Sans Serif" panose="02000603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A0019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MU Sans Serif" panose="02000603000000000000" pitchFamily="2" charset="0"/>
          <a:ea typeface="CMU Sans Serif" panose="02000603000000000000" pitchFamily="2" charset="0"/>
          <a:cs typeface="CMU Sans Serif" panose="02000603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A0019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MU Sans Serif" panose="02000603000000000000" pitchFamily="2" charset="0"/>
          <a:ea typeface="CMU Sans Serif" panose="02000603000000000000" pitchFamily="2" charset="0"/>
          <a:cs typeface="CMU Sans Serif" panose="02000603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A0019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MU Sans Serif" panose="02000603000000000000" pitchFamily="2" charset="0"/>
          <a:ea typeface="CMU Sans Serif" panose="02000603000000000000" pitchFamily="2" charset="0"/>
          <a:cs typeface="CMU Sans Serif" panose="02000603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12" Type="http://schemas.openxmlformats.org/officeDocument/2006/relationships/image" Target="../media/image8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image" Target="../media/image7.pn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6.svg"/><Relationship Id="rId9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12" Type="http://schemas.openxmlformats.org/officeDocument/2006/relationships/image" Target="../media/image8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image" Target="../media/image7.pn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6.svg"/><Relationship Id="rId9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12" Type="http://schemas.openxmlformats.org/officeDocument/2006/relationships/image" Target="../media/image8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image" Target="../media/image7.pn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6.svg"/><Relationship Id="rId9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vergreenleaf.blogspot.com/2013/04/my-first-blog-award-liebster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DE8D2-3D37-364C-92B6-4692C6F89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Taproot: Resilient Diversity Routing with Bounded Latency</a:t>
            </a:r>
            <a:br>
              <a:rPr lang="en-US" sz="1800" dirty="0"/>
            </a:br>
            <a:endParaRPr lang="en-US" sz="2200" dirty="0">
              <a:latin typeface="CMU Typewriter Text" panose="02000609000000000000" pitchFamily="49" charset="0"/>
              <a:ea typeface="CMU Typewriter Text" panose="02000609000000000000" pitchFamily="49" charset="0"/>
              <a:cs typeface="CMU Typewriter Text" panose="02000609000000000000" pitchFamily="49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52AEF-1BBE-BB4F-817A-A104886605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34812"/>
            <a:ext cx="9144000" cy="1202635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Eman Ramadan</a:t>
            </a:r>
            <a:r>
              <a:rPr lang="en-US" sz="2800" dirty="0"/>
              <a:t>,</a:t>
            </a:r>
            <a:r>
              <a:rPr lang="en-US" sz="2800" b="1" dirty="0"/>
              <a:t> </a:t>
            </a:r>
            <a:r>
              <a:rPr lang="en-US" sz="2800" dirty="0"/>
              <a:t>Hesham </a:t>
            </a:r>
            <a:r>
              <a:rPr lang="en-US" sz="2800" dirty="0" err="1"/>
              <a:t>Mekky</a:t>
            </a:r>
            <a:r>
              <a:rPr lang="en-US" sz="2800" dirty="0"/>
              <a:t>, Cheng </a:t>
            </a:r>
            <a:r>
              <a:rPr lang="en-US" sz="2800" dirty="0" err="1"/>
              <a:t>Jin</a:t>
            </a:r>
            <a:r>
              <a:rPr lang="en-US" sz="2800" dirty="0"/>
              <a:t>, </a:t>
            </a:r>
          </a:p>
          <a:p>
            <a:r>
              <a:rPr lang="en-US" sz="2800" dirty="0"/>
              <a:t>Braulio </a:t>
            </a:r>
            <a:r>
              <a:rPr lang="en-US" sz="2800" dirty="0" err="1"/>
              <a:t>Dumba</a:t>
            </a:r>
            <a:r>
              <a:rPr lang="en-US" sz="2800" dirty="0"/>
              <a:t>, Zhi-Li Zhang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760A8B-AB26-6146-AB98-57595A9412D1}"/>
              </a:ext>
            </a:extLst>
          </p:cNvPr>
          <p:cNvSpPr txBox="1"/>
          <p:nvPr/>
        </p:nvSpPr>
        <p:spPr>
          <a:xfrm>
            <a:off x="0" y="2250969"/>
            <a:ext cx="12192000" cy="2554545"/>
          </a:xfrm>
          <a:prstGeom prst="rect">
            <a:avLst/>
          </a:prstGeom>
          <a:solidFill>
            <a:schemeClr val="bg1">
              <a:lumMod val="85000"/>
              <a:alpha val="9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alpha val="43000"/>
                  </a:schemeClr>
                </a:solidFill>
              </a:rPr>
              <a:t>Please don’t forget to install the fonts</a:t>
            </a:r>
          </a:p>
          <a:p>
            <a:pPr algn="ctr"/>
            <a:r>
              <a:rPr lang="en-US" sz="4000" dirty="0">
                <a:solidFill>
                  <a:schemeClr val="tx1">
                    <a:alpha val="43000"/>
                  </a:schemeClr>
                </a:solidFill>
              </a:rPr>
              <a:t>provided besides this presentation.</a:t>
            </a:r>
          </a:p>
          <a:p>
            <a:pPr algn="ctr"/>
            <a:endParaRPr lang="en-US" sz="4000" dirty="0">
              <a:solidFill>
                <a:schemeClr val="tx1">
                  <a:alpha val="43000"/>
                </a:schemeClr>
              </a:solidFill>
            </a:endParaRPr>
          </a:p>
          <a:p>
            <a:pPr algn="ctr"/>
            <a:r>
              <a:rPr lang="en-US" sz="4000" dirty="0">
                <a:solidFill>
                  <a:schemeClr val="tx1">
                    <a:alpha val="43000"/>
                  </a:schemeClr>
                </a:solidFill>
              </a:rPr>
              <a:t>After installing the fonts, please re-open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11629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22"/>
    </mc:Choice>
    <mc:Fallback xmlns="">
      <p:transition spd="slow" advTm="233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Path-based Routing Inadequate</a:t>
            </a:r>
          </a:p>
        </p:txBody>
      </p:sp>
      <p:sp>
        <p:nvSpPr>
          <p:cNvPr id="59" name="Content Placeholder 2">
            <a:extLst>
              <a:ext uri="{FF2B5EF4-FFF2-40B4-BE49-F238E27FC236}">
                <a16:creationId xmlns:a16="http://schemas.microsoft.com/office/drawing/2014/main" id="{E33C9A7A-EE64-DA45-96A0-938E96948A2D}"/>
              </a:ext>
            </a:extLst>
          </p:cNvPr>
          <p:cNvSpPr txBox="1">
            <a:spLocks/>
          </p:cNvSpPr>
          <p:nvPr/>
        </p:nvSpPr>
        <p:spPr>
          <a:xfrm>
            <a:off x="285014" y="1202808"/>
            <a:ext cx="11545957" cy="48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Path-based Routing Can’t Ensure Resiliency against Arbitrary Two-Link Failures: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rigid: must be precisely specified a seq. of nodes &amp; links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fragile: failure of any node or link renders it invalid!</a:t>
            </a:r>
          </a:p>
          <a:p>
            <a:endParaRPr lang="en-US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EC27B6D-9F37-8C42-8AAE-1A57904E9351}"/>
              </a:ext>
            </a:extLst>
          </p:cNvPr>
          <p:cNvGrpSpPr/>
          <p:nvPr/>
        </p:nvGrpSpPr>
        <p:grpSpPr>
          <a:xfrm>
            <a:off x="1552234" y="4239691"/>
            <a:ext cx="9087531" cy="2300813"/>
            <a:chOff x="-863109" y="1689693"/>
            <a:chExt cx="10865011" cy="2513769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4E8B1B2-C844-1946-AAC7-611466E5C0D4}"/>
                </a:ext>
              </a:extLst>
            </p:cNvPr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FFD7BD2-EFF2-EF41-A556-4AECAFF49EB1}"/>
                </a:ext>
              </a:extLst>
            </p:cNvPr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9D5991C-27E5-454B-8266-920AA2EFDBE8}"/>
                </a:ext>
              </a:extLst>
            </p:cNvPr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07CBA2B-E787-C542-834E-F54FEEA7C8C8}"/>
                </a:ext>
              </a:extLst>
            </p:cNvPr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C281D148-B06D-A84B-BCD0-569257AE297A}"/>
                  </a:ext>
                </a:extLst>
              </p:cNvPr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8AD0EB7-3CCF-F044-8660-9C006EAD5C48}"/>
                  </a:ext>
                </a:extLst>
              </p:cNvPr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7895FF4E-19F3-9C44-A57E-637956294315}"/>
                  </a:ext>
                </a:extLst>
              </p:cNvPr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82110B7-BD23-734E-A7AC-0F387F2F4A4B}"/>
                  </a:ext>
                </a:extLst>
              </p:cNvPr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89ECB7E-F0AA-A84C-B665-5D7A50A31AC3}"/>
                  </a:ext>
                </a:extLst>
              </p:cNvPr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69E5CF82-BB96-4A47-BED0-DBD54DD128BC}"/>
                  </a:ext>
                </a:extLst>
              </p:cNvPr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BBB24FF0-E977-B144-9770-C7E174B725C5}"/>
                  </a:ext>
                </a:extLst>
              </p:cNvPr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6916355D-D929-A44E-929C-3EC3C999AB4B}"/>
                  </a:ext>
                </a:extLst>
              </p:cNvPr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B0483E71-34CD-0D46-B2CF-FCA2CB0E32B2}"/>
                  </a:ext>
                </a:extLst>
              </p:cNvPr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CC4F261F-98F3-5C4B-94CB-A46D3AB744E3}"/>
                  </a:ext>
                </a:extLst>
              </p:cNvPr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33745A2-B5A8-0845-BB85-5DD0CCC3415B}"/>
                  </a:ext>
                </a:extLst>
              </p:cNvPr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4299287E-9526-D14D-B570-54CA1DEF7DE4}"/>
                  </a:ext>
                </a:extLst>
              </p:cNvPr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DF962103-A364-7149-829D-6B911546C378}"/>
                  </a:ext>
                </a:extLst>
              </p:cNvPr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52F5F84D-7B7E-7246-9915-E89465DC30BE}"/>
                  </a:ext>
                </a:extLst>
              </p:cNvPr>
              <p:cNvCxnSpPr/>
              <p:nvPr/>
            </p:nvCxnSpPr>
            <p:spPr>
              <a:xfrm flipH="1">
                <a:off x="4882098" y="3099651"/>
                <a:ext cx="720331" cy="349907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1E85BEA-FFDF-8F45-9B1A-E8EE0B7910E2}"/>
                  </a:ext>
                </a:extLst>
              </p:cNvPr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9E8932AC-F153-114C-A638-2E6F1D2B900A}"/>
                  </a:ext>
                </a:extLst>
              </p:cNvPr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0DDAA3C-1C69-A841-9442-30B39F43F4ED}"/>
                  </a:ext>
                </a:extLst>
              </p:cNvPr>
              <p:cNvCxnSpPr/>
              <p:nvPr/>
            </p:nvCxnSpPr>
            <p:spPr>
              <a:xfrm>
                <a:off x="4882098" y="2457112"/>
                <a:ext cx="720331" cy="445538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3AB1CA46-373B-054A-93EE-DAF7630B5644}"/>
                  </a:ext>
                </a:extLst>
              </p:cNvPr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E0523BEB-41CD-784F-AA62-76D9174813E1}"/>
                  </a:ext>
                </a:extLst>
              </p:cNvPr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189E0BCF-24BC-464A-8C88-1F2C5B57AA7C}"/>
                  </a:ext>
                </a:extLst>
              </p:cNvPr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52073718-7E4E-2643-8533-4237658D4C93}"/>
                  </a:ext>
                </a:extLst>
              </p:cNvPr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E43337FA-E4E4-924A-A170-5497FA01F237}"/>
                  </a:ext>
                </a:extLst>
              </p:cNvPr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C9030DFB-D0FB-1541-B758-FA1C63385BB1}"/>
                  </a:ext>
                </a:extLst>
              </p:cNvPr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5461EC1A-A016-E241-AC2C-D9EA0DFBC513}"/>
                  </a:ext>
                </a:extLst>
              </p:cNvPr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CDB3C2B-2EFE-1E41-BB58-4C6C3AA7AA62}"/>
                  </a:ext>
                </a:extLst>
              </p:cNvPr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F52CC205-B3C5-8C4E-8BFB-4EE628863DD9}"/>
                  </a:ext>
                </a:extLst>
              </p:cNvPr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74048CB1-3BF8-AE4D-B538-F6D418ACF6E3}"/>
                  </a:ext>
                </a:extLst>
              </p:cNvPr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53354889-53C1-414E-A190-D1A6058930C4}"/>
                  </a:ext>
                </a:extLst>
              </p:cNvPr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23DC3B01-E4EC-D447-82DD-23E90A0108F0}"/>
                  </a:ext>
                </a:extLst>
              </p:cNvPr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302F6A1D-FA09-A144-B4FD-055D2BE41574}"/>
                  </a:ext>
                </a:extLst>
              </p:cNvPr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5C525CB7-AE40-F644-8B63-3728967C4CAE}"/>
                  </a:ext>
                </a:extLst>
              </p:cNvPr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8823FE5C-7864-634C-8D05-46406CCD7513}"/>
                  </a:ext>
                </a:extLst>
              </p:cNvPr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100" name="Straight Arrow Connector 99">
                  <a:extLst>
                    <a:ext uri="{FF2B5EF4-FFF2-40B4-BE49-F238E27FC236}">
                      <a16:creationId xmlns:a16="http://schemas.microsoft.com/office/drawing/2014/main" id="{E76CA238-20AE-BE45-8452-5854A90A4F1D}"/>
                    </a:ext>
                  </a:extLst>
                </p:cNvPr>
                <p:cNvCxnSpPr/>
                <p:nvPr/>
              </p:nvCxnSpPr>
              <p:spPr>
                <a:xfrm flipH="1">
                  <a:off x="8075247" y="5935222"/>
                  <a:ext cx="726887" cy="299421"/>
                </a:xfrm>
                <a:prstGeom prst="straightConnector1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342C5239-0EDD-3344-8379-346FD628C83E}"/>
                    </a:ext>
                  </a:extLst>
                </p:cNvPr>
                <p:cNvCxnSpPr/>
                <p:nvPr/>
              </p:nvCxnSpPr>
              <p:spPr>
                <a:xfrm flipH="1">
                  <a:off x="7073334" y="5229672"/>
                  <a:ext cx="696269" cy="373826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9DC4D7C3-8565-E14A-9D58-CE102CF805EF}"/>
                    </a:ext>
                  </a:extLst>
                </p:cNvPr>
                <p:cNvCxnSpPr/>
                <p:nvPr/>
              </p:nvCxnSpPr>
              <p:spPr>
                <a:xfrm flipH="1" flipV="1">
                  <a:off x="7073334" y="5882099"/>
                  <a:ext cx="696269" cy="352544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BEA29535-DE5B-084D-9D55-6A3DE8B21FFE}"/>
                    </a:ext>
                  </a:extLst>
                </p:cNvPr>
                <p:cNvCxnSpPr/>
                <p:nvPr/>
              </p:nvCxnSpPr>
              <p:spPr>
                <a:xfrm>
                  <a:off x="8075247" y="5229672"/>
                  <a:ext cx="726887" cy="426949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Oval 103">
                  <a:extLst>
                    <a:ext uri="{FF2B5EF4-FFF2-40B4-BE49-F238E27FC236}">
                      <a16:creationId xmlns:a16="http://schemas.microsoft.com/office/drawing/2014/main" id="{A2AA5046-063D-FD44-89A5-CF890D265881}"/>
                    </a:ext>
                  </a:extLst>
                </p:cNvPr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EE1BAEA1-B51E-FB45-910A-360DFAA92B9C}"/>
                    </a:ext>
                  </a:extLst>
                </p:cNvPr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7536B680-D749-064F-9E69-1E848259F52F}"/>
                    </a:ext>
                  </a:extLst>
                </p:cNvPr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6482AC04-E92B-B643-A9F6-3231ECB00410}"/>
                    </a:ext>
                  </a:extLst>
                </p:cNvPr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DED6EB82-18CD-F048-A3B9-DCA341DD37F6}"/>
                  </a:ext>
                </a:extLst>
              </p:cNvPr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CCF643E-3242-E14F-BC61-56FB7EDB4398}"/>
                </a:ext>
              </a:extLst>
            </p:cNvPr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DF1472E4-67A2-9B48-9D84-C228136F7398}"/>
              </a:ext>
            </a:extLst>
          </p:cNvPr>
          <p:cNvSpPr txBox="1"/>
          <p:nvPr/>
        </p:nvSpPr>
        <p:spPr>
          <a:xfrm>
            <a:off x="3381338" y="3280513"/>
            <a:ext cx="7921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No single link failure disconnects s &amp; d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4231AFA-1F7F-DB43-9821-D6338A0AFA89}"/>
              </a:ext>
            </a:extLst>
          </p:cNvPr>
          <p:cNvSpPr txBox="1"/>
          <p:nvPr/>
        </p:nvSpPr>
        <p:spPr>
          <a:xfrm>
            <a:off x="2312347" y="3671292"/>
            <a:ext cx="8094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Only 3 types of two-link failure events partition the network!</a:t>
            </a:r>
          </a:p>
        </p:txBody>
      </p:sp>
      <p:pic>
        <p:nvPicPr>
          <p:cNvPr id="110" name="Graphic 109" descr="Close">
            <a:extLst>
              <a:ext uri="{FF2B5EF4-FFF2-40B4-BE49-F238E27FC236}">
                <a16:creationId xmlns:a16="http://schemas.microsoft.com/office/drawing/2014/main" id="{52B95EA7-C56E-4445-BC92-CD486ECDF0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906743" y="4979402"/>
            <a:ext cx="370797" cy="370797"/>
          </a:xfrm>
          <a:prstGeom prst="rect">
            <a:avLst/>
          </a:prstGeom>
        </p:spPr>
      </p:pic>
      <p:pic>
        <p:nvPicPr>
          <p:cNvPr id="111" name="Graphic 110" descr="Close">
            <a:extLst>
              <a:ext uri="{FF2B5EF4-FFF2-40B4-BE49-F238E27FC236}">
                <a16:creationId xmlns:a16="http://schemas.microsoft.com/office/drawing/2014/main" id="{5C1D32A6-3A45-BF43-BEC3-213CC4F5F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902522" y="5490597"/>
            <a:ext cx="344538" cy="344538"/>
          </a:xfrm>
          <a:prstGeom prst="rect">
            <a:avLst/>
          </a:prstGeom>
        </p:spPr>
      </p:pic>
      <p:sp>
        <p:nvSpPr>
          <p:cNvPr id="112" name="Rectangle: Rounded Corners 3">
            <a:extLst>
              <a:ext uri="{FF2B5EF4-FFF2-40B4-BE49-F238E27FC236}">
                <a16:creationId xmlns:a16="http://schemas.microsoft.com/office/drawing/2014/main" id="{8DABB5D6-3E83-7543-88BE-B16D312574F8}"/>
              </a:ext>
            </a:extLst>
          </p:cNvPr>
          <p:cNvSpPr/>
          <p:nvPr/>
        </p:nvSpPr>
        <p:spPr>
          <a:xfrm>
            <a:off x="715355" y="4479530"/>
            <a:ext cx="1168992" cy="353464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MU Sans Serif Demi Condensed" panose="02000603000000000000" pitchFamily="2" charset="0"/>
                <a:ea typeface="CMU Sans Serif Demi Condensed" panose="02000603000000000000" pitchFamily="2" charset="0"/>
                <a:cs typeface="CMU Sans Serif Demi Condensed" panose="02000603000000000000" pitchFamily="2" charset="0"/>
              </a:rPr>
              <a:t>Type 3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EAFF588-C1D2-5440-8CA3-43543AF56FF9}"/>
              </a:ext>
            </a:extLst>
          </p:cNvPr>
          <p:cNvSpPr txBox="1"/>
          <p:nvPr/>
        </p:nvSpPr>
        <p:spPr>
          <a:xfrm>
            <a:off x="361029" y="2694180"/>
            <a:ext cx="3086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Toy Network Example</a:t>
            </a:r>
          </a:p>
        </p:txBody>
      </p:sp>
    </p:spTree>
    <p:extLst>
      <p:ext uri="{BB962C8B-B14F-4D97-AF65-F5344CB8AC3E}">
        <p14:creationId xmlns:p14="http://schemas.microsoft.com/office/powerpoint/2010/main" val="180218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Path-based Routing Inadequate</a:t>
            </a:r>
          </a:p>
        </p:txBody>
      </p:sp>
      <p:sp>
        <p:nvSpPr>
          <p:cNvPr id="109" name="Content Placeholder 2">
            <a:extLst>
              <a:ext uri="{FF2B5EF4-FFF2-40B4-BE49-F238E27FC236}">
                <a16:creationId xmlns:a16="http://schemas.microsoft.com/office/drawing/2014/main" id="{3B42B9B6-8FC8-9A41-9215-09B69B16F8AC}"/>
              </a:ext>
            </a:extLst>
          </p:cNvPr>
          <p:cNvSpPr txBox="1">
            <a:spLocks/>
          </p:cNvSpPr>
          <p:nvPr/>
        </p:nvSpPr>
        <p:spPr>
          <a:xfrm>
            <a:off x="285014" y="1202808"/>
            <a:ext cx="11545957" cy="48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Path-based Routing Can’t Ensure Resiliency against Arbitrary Two-Link Failures: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rigid: must be precisely specified a seq. of nodes &amp; links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fragile: failure of any node or link renders it invalid!</a:t>
            </a:r>
          </a:p>
          <a:p>
            <a:endParaRPr lang="en-US" dirty="0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CFCF4EB5-F8C0-4342-ABC4-37077503EC1B}"/>
              </a:ext>
            </a:extLst>
          </p:cNvPr>
          <p:cNvGrpSpPr/>
          <p:nvPr/>
        </p:nvGrpSpPr>
        <p:grpSpPr>
          <a:xfrm>
            <a:off x="1476031" y="4269047"/>
            <a:ext cx="9087531" cy="2300813"/>
            <a:chOff x="-863109" y="1689693"/>
            <a:chExt cx="10865011" cy="2513769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6278270B-97DE-CE4F-9B02-DE844AE81C2B}"/>
                </a:ext>
              </a:extLst>
            </p:cNvPr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B41AFAEB-F274-F743-84AA-100354C903B6}"/>
                </a:ext>
              </a:extLst>
            </p:cNvPr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E08D43F-18B6-2640-BDC4-406937F78B9E}"/>
                </a:ext>
              </a:extLst>
            </p:cNvPr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6F46FA5A-A19B-0746-A865-52FD2A742B3E}"/>
                </a:ext>
              </a:extLst>
            </p:cNvPr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CE1D15B6-25B2-7748-AE8A-EEA97AE4052E}"/>
                  </a:ext>
                </a:extLst>
              </p:cNvPr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118" name="Straight Arrow Connector 117">
                <a:extLst>
                  <a:ext uri="{FF2B5EF4-FFF2-40B4-BE49-F238E27FC236}">
                    <a16:creationId xmlns:a16="http://schemas.microsoft.com/office/drawing/2014/main" id="{B7E3B659-278E-124C-8743-B4BCC330E24A}"/>
                  </a:ext>
                </a:extLst>
              </p:cNvPr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EAD87A4B-76B2-0C46-B996-A3CA27DFB83C}"/>
                  </a:ext>
                </a:extLst>
              </p:cNvPr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FF82E05A-10FB-2D49-8DDF-DBA308C61807}"/>
                  </a:ext>
                </a:extLst>
              </p:cNvPr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D1DCB428-BA60-FC45-B3A1-D2F37A974944}"/>
                  </a:ext>
                </a:extLst>
              </p:cNvPr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3BB4B2A5-1203-984B-936E-69BC4D1B5ADF}"/>
                  </a:ext>
                </a:extLst>
              </p:cNvPr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C7224D4D-9D5E-5849-93D5-DAA9E1219C87}"/>
                  </a:ext>
                </a:extLst>
              </p:cNvPr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7E04333B-800E-B348-93D2-32D49CDB55C9}"/>
                  </a:ext>
                </a:extLst>
              </p:cNvPr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42BAEEC0-AB42-6946-B5DA-14714B75FE8A}"/>
                  </a:ext>
                </a:extLst>
              </p:cNvPr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FAA07077-939B-5A4E-B098-42B432E19624}"/>
                  </a:ext>
                </a:extLst>
              </p:cNvPr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1851B8F9-DB33-9743-9FCE-D7B879E528A4}"/>
                  </a:ext>
                </a:extLst>
              </p:cNvPr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A82E7F7B-DEE2-5F44-A14D-D90C7AF6EFD1}"/>
                  </a:ext>
                </a:extLst>
              </p:cNvPr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DA0BBAAA-A993-B249-B555-6C8378CC3A1F}"/>
                  </a:ext>
                </a:extLst>
              </p:cNvPr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>
                <a:extLst>
                  <a:ext uri="{FF2B5EF4-FFF2-40B4-BE49-F238E27FC236}">
                    <a16:creationId xmlns:a16="http://schemas.microsoft.com/office/drawing/2014/main" id="{694F9295-941E-8F48-9D64-EEC0C4CA7D40}"/>
                  </a:ext>
                </a:extLst>
              </p:cNvPr>
              <p:cNvCxnSpPr/>
              <p:nvPr/>
            </p:nvCxnSpPr>
            <p:spPr>
              <a:xfrm flipH="1">
                <a:off x="4882098" y="3099651"/>
                <a:ext cx="720331" cy="349907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9B7EC06E-FCE6-314E-B43B-7E1863E960B2}"/>
                  </a:ext>
                </a:extLst>
              </p:cNvPr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4662516C-3360-AE44-82F7-1719D2D41FEB}"/>
                  </a:ext>
                </a:extLst>
              </p:cNvPr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BF5B2E27-9F29-B24D-B45B-070C70E4FD44}"/>
                  </a:ext>
                </a:extLst>
              </p:cNvPr>
              <p:cNvCxnSpPr/>
              <p:nvPr/>
            </p:nvCxnSpPr>
            <p:spPr>
              <a:xfrm>
                <a:off x="4882098" y="2457112"/>
                <a:ext cx="720331" cy="445538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E1466D6A-48AC-0944-9A1D-3DC980496969}"/>
                  </a:ext>
                </a:extLst>
              </p:cNvPr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1EB64709-0B82-2E42-80D6-DF7A9BDBF162}"/>
                  </a:ext>
                </a:extLst>
              </p:cNvPr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34262BDF-3023-504D-942E-3F8D99640634}"/>
                  </a:ext>
                </a:extLst>
              </p:cNvPr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96EAA9B8-01CD-7A4E-BF85-4543F8D40DFC}"/>
                  </a:ext>
                </a:extLst>
              </p:cNvPr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BDB70A4C-C990-904C-98B0-FD688D1B86A7}"/>
                  </a:ext>
                </a:extLst>
              </p:cNvPr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78311D1B-B348-414C-ABC7-2A368518682E}"/>
                  </a:ext>
                </a:extLst>
              </p:cNvPr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9C86059A-C818-914E-A807-F3AE57984FCA}"/>
                  </a:ext>
                </a:extLst>
              </p:cNvPr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BC57505C-7F87-3C49-887D-433D0D0A45CE}"/>
                  </a:ext>
                </a:extLst>
              </p:cNvPr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94524C8A-969C-3346-BB7B-168FA6C3D4B0}"/>
                  </a:ext>
                </a:extLst>
              </p:cNvPr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5431F584-1B11-BC42-9A96-929A6C724634}"/>
                  </a:ext>
                </a:extLst>
              </p:cNvPr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2910A751-05A6-804D-9F15-5690C914F0F5}"/>
                  </a:ext>
                </a:extLst>
              </p:cNvPr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8C885FA0-F08B-4F43-8919-EFB3FB02C1CA}"/>
                  </a:ext>
                </a:extLst>
              </p:cNvPr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D066DEDA-F27D-1F40-9C31-7254009EB56E}"/>
                  </a:ext>
                </a:extLst>
              </p:cNvPr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2BC17C5A-6CBE-C049-A6F3-206E22F45EC2}"/>
                  </a:ext>
                </a:extLst>
              </p:cNvPr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51B7C09E-2A03-5E45-9E4F-D1819DE11757}"/>
                  </a:ext>
                </a:extLst>
              </p:cNvPr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150" name="Straight Arrow Connector 149">
                  <a:extLst>
                    <a:ext uri="{FF2B5EF4-FFF2-40B4-BE49-F238E27FC236}">
                      <a16:creationId xmlns:a16="http://schemas.microsoft.com/office/drawing/2014/main" id="{52A7BC00-37FE-4E49-A801-317910901245}"/>
                    </a:ext>
                  </a:extLst>
                </p:cNvPr>
                <p:cNvCxnSpPr/>
                <p:nvPr/>
              </p:nvCxnSpPr>
              <p:spPr>
                <a:xfrm flipH="1">
                  <a:off x="8075247" y="5935222"/>
                  <a:ext cx="726887" cy="299421"/>
                </a:xfrm>
                <a:prstGeom prst="straightConnector1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EEF8CBDD-3897-3640-9DC2-1C97713D7A23}"/>
                    </a:ext>
                  </a:extLst>
                </p:cNvPr>
                <p:cNvCxnSpPr/>
                <p:nvPr/>
              </p:nvCxnSpPr>
              <p:spPr>
                <a:xfrm flipH="1">
                  <a:off x="7073334" y="5229672"/>
                  <a:ext cx="696269" cy="373826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F899689E-6ABC-AE4C-9B6E-F07FD9D9212A}"/>
                    </a:ext>
                  </a:extLst>
                </p:cNvPr>
                <p:cNvCxnSpPr/>
                <p:nvPr/>
              </p:nvCxnSpPr>
              <p:spPr>
                <a:xfrm flipH="1" flipV="1">
                  <a:off x="7073334" y="5882099"/>
                  <a:ext cx="696269" cy="352544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>
                  <a:extLst>
                    <a:ext uri="{FF2B5EF4-FFF2-40B4-BE49-F238E27FC236}">
                      <a16:creationId xmlns:a16="http://schemas.microsoft.com/office/drawing/2014/main" id="{78E63D06-497A-CC43-AB2E-DFADE94FAE98}"/>
                    </a:ext>
                  </a:extLst>
                </p:cNvPr>
                <p:cNvCxnSpPr/>
                <p:nvPr/>
              </p:nvCxnSpPr>
              <p:spPr>
                <a:xfrm>
                  <a:off x="8075247" y="5229672"/>
                  <a:ext cx="726887" cy="426949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4" name="Oval 153">
                  <a:extLst>
                    <a:ext uri="{FF2B5EF4-FFF2-40B4-BE49-F238E27FC236}">
                      <a16:creationId xmlns:a16="http://schemas.microsoft.com/office/drawing/2014/main" id="{4A11ADB4-1429-7441-AABE-BB6161F6BC58}"/>
                    </a:ext>
                  </a:extLst>
                </p:cNvPr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5" name="Oval 154">
                  <a:extLst>
                    <a:ext uri="{FF2B5EF4-FFF2-40B4-BE49-F238E27FC236}">
                      <a16:creationId xmlns:a16="http://schemas.microsoft.com/office/drawing/2014/main" id="{79F15299-D10F-B447-A2F0-CD4C2551B0F8}"/>
                    </a:ext>
                  </a:extLst>
                </p:cNvPr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6" name="Oval 155">
                  <a:extLst>
                    <a:ext uri="{FF2B5EF4-FFF2-40B4-BE49-F238E27FC236}">
                      <a16:creationId xmlns:a16="http://schemas.microsoft.com/office/drawing/2014/main" id="{0216E478-13FB-3D43-802E-D4B489A1AFEC}"/>
                    </a:ext>
                  </a:extLst>
                </p:cNvPr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7" name="Oval 156">
                  <a:extLst>
                    <a:ext uri="{FF2B5EF4-FFF2-40B4-BE49-F238E27FC236}">
                      <a16:creationId xmlns:a16="http://schemas.microsoft.com/office/drawing/2014/main" id="{C079C552-7248-164E-8D76-1667DBD9A185}"/>
                    </a:ext>
                  </a:extLst>
                </p:cNvPr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6C8725D4-74E2-534B-905F-87E2BED9B19C}"/>
                  </a:ext>
                </a:extLst>
              </p:cNvPr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1C8277C7-48D6-7B44-B1CE-3DEA97CDF04A}"/>
                </a:ext>
              </a:extLst>
            </p:cNvPr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756AB78F-0E0F-C04C-9B21-BFA1D84CD250}"/>
              </a:ext>
            </a:extLst>
          </p:cNvPr>
          <p:cNvSpPr txBox="1"/>
          <p:nvPr/>
        </p:nvSpPr>
        <p:spPr>
          <a:xfrm>
            <a:off x="1723998" y="3300386"/>
            <a:ext cx="8094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Beside these 3 types, under any other two-link failure events, there always exists a path from </a:t>
            </a:r>
            <a:r>
              <a:rPr lang="en-US" sz="2400" i="1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to </a:t>
            </a:r>
            <a:r>
              <a:rPr lang="en-US" sz="2400" i="1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 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!</a:t>
            </a:r>
          </a:p>
        </p:txBody>
      </p:sp>
      <p:pic>
        <p:nvPicPr>
          <p:cNvPr id="159" name="Graphic 158" descr="Close">
            <a:extLst>
              <a:ext uri="{FF2B5EF4-FFF2-40B4-BE49-F238E27FC236}">
                <a16:creationId xmlns:a16="http://schemas.microsoft.com/office/drawing/2014/main" id="{DAE9447F-24C2-F94E-8E3C-FD3C203548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830540" y="5008758"/>
            <a:ext cx="370797" cy="370797"/>
          </a:xfrm>
          <a:prstGeom prst="rect">
            <a:avLst/>
          </a:prstGeom>
        </p:spPr>
      </p:pic>
      <p:pic>
        <p:nvPicPr>
          <p:cNvPr id="160" name="Graphic 159" descr="Close">
            <a:extLst>
              <a:ext uri="{FF2B5EF4-FFF2-40B4-BE49-F238E27FC236}">
                <a16:creationId xmlns:a16="http://schemas.microsoft.com/office/drawing/2014/main" id="{EDF2A196-4570-9B48-A30A-C16751A997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6436544" y="5517108"/>
            <a:ext cx="344538" cy="344538"/>
          </a:xfrm>
          <a:prstGeom prst="rect">
            <a:avLst/>
          </a:prstGeom>
        </p:spPr>
      </p:pic>
      <p:sp>
        <p:nvSpPr>
          <p:cNvPr id="161" name="TextBox 160">
            <a:extLst>
              <a:ext uri="{FF2B5EF4-FFF2-40B4-BE49-F238E27FC236}">
                <a16:creationId xmlns:a16="http://schemas.microsoft.com/office/drawing/2014/main" id="{5BA9196B-2E18-0744-8FE0-99CE1FD6D702}"/>
              </a:ext>
            </a:extLst>
          </p:cNvPr>
          <p:cNvSpPr txBox="1"/>
          <p:nvPr/>
        </p:nvSpPr>
        <p:spPr>
          <a:xfrm>
            <a:off x="361029" y="2694180"/>
            <a:ext cx="3086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Toy Network Example</a:t>
            </a:r>
          </a:p>
        </p:txBody>
      </p:sp>
    </p:spTree>
    <p:extLst>
      <p:ext uri="{BB962C8B-B14F-4D97-AF65-F5344CB8AC3E}">
        <p14:creationId xmlns:p14="http://schemas.microsoft.com/office/powerpoint/2010/main" val="161895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Path-based Routing Inadequate</a:t>
            </a:r>
          </a:p>
        </p:txBody>
      </p:sp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DD3D85E8-E69E-C242-A609-72BB869C32E4}"/>
              </a:ext>
            </a:extLst>
          </p:cNvPr>
          <p:cNvSpPr txBox="1">
            <a:spLocks/>
          </p:cNvSpPr>
          <p:nvPr/>
        </p:nvSpPr>
        <p:spPr>
          <a:xfrm>
            <a:off x="285014" y="1202808"/>
            <a:ext cx="11545957" cy="48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Path-based Routing Can’t Ensure Resiliency against Arbitrary Two-Link Failures: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rigid: must be precisely specified a seq. of nodes &amp; links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fragile: failure of any node or link renders it invalid!</a:t>
            </a:r>
          </a:p>
          <a:p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E87A976-CB1E-AA4E-A1FB-6792B44439DC}"/>
              </a:ext>
            </a:extLst>
          </p:cNvPr>
          <p:cNvGrpSpPr/>
          <p:nvPr/>
        </p:nvGrpSpPr>
        <p:grpSpPr>
          <a:xfrm>
            <a:off x="1476031" y="4269047"/>
            <a:ext cx="9087531" cy="2300813"/>
            <a:chOff x="-863109" y="1689693"/>
            <a:chExt cx="10865011" cy="2513769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BCF07AF-5B65-A14A-AE88-B5213AB32D6C}"/>
                </a:ext>
              </a:extLst>
            </p:cNvPr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AD3A095-1586-ED4B-BA78-E2E58E613E43}"/>
                </a:ext>
              </a:extLst>
            </p:cNvPr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C87D470-1A81-F049-A978-1FAD4B376C76}"/>
                </a:ext>
              </a:extLst>
            </p:cNvPr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A413840E-6519-004D-834A-C80196D28EF0}"/>
                </a:ext>
              </a:extLst>
            </p:cNvPr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E064A97-316E-4347-910F-AF90512CF2DE}"/>
                  </a:ext>
                </a:extLst>
              </p:cNvPr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3BFE3A6E-446E-744D-A575-31162CF5F05E}"/>
                  </a:ext>
                </a:extLst>
              </p:cNvPr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830AD6B-4253-7042-9780-B745F4E8F48A}"/>
                  </a:ext>
                </a:extLst>
              </p:cNvPr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B460EC04-1D3B-474D-9B3A-0B3B788CD7D7}"/>
                  </a:ext>
                </a:extLst>
              </p:cNvPr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9605AE4-7D58-EB48-A90C-C5DE064922CF}"/>
                  </a:ext>
                </a:extLst>
              </p:cNvPr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5A432277-7FEB-5046-9615-B390FDFC300A}"/>
                  </a:ext>
                </a:extLst>
              </p:cNvPr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1BD53D97-4106-7847-99AC-98776FBC9934}"/>
                  </a:ext>
                </a:extLst>
              </p:cNvPr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227EF716-B3B9-4E4D-AFA7-7A2AAEE64B6A}"/>
                  </a:ext>
                </a:extLst>
              </p:cNvPr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5A2FE3C3-F46C-484B-A0F4-0DD74C0C4E9E}"/>
                  </a:ext>
                </a:extLst>
              </p:cNvPr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B2D3E659-CE3C-6E4E-A481-6801BEC75549}"/>
                  </a:ext>
                </a:extLst>
              </p:cNvPr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920C558F-C65E-8C43-A4E1-7379DFE08A07}"/>
                  </a:ext>
                </a:extLst>
              </p:cNvPr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0492CA99-1159-5F45-9A5A-A715C49702C7}"/>
                  </a:ext>
                </a:extLst>
              </p:cNvPr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370860ED-F7EC-F942-A5FD-0FE00E7121C2}"/>
                  </a:ext>
                </a:extLst>
              </p:cNvPr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>
                <a:extLst>
                  <a:ext uri="{FF2B5EF4-FFF2-40B4-BE49-F238E27FC236}">
                    <a16:creationId xmlns:a16="http://schemas.microsoft.com/office/drawing/2014/main" id="{B0FD8DD1-A23C-0C4A-8AA3-C98465950992}"/>
                  </a:ext>
                </a:extLst>
              </p:cNvPr>
              <p:cNvCxnSpPr/>
              <p:nvPr/>
            </p:nvCxnSpPr>
            <p:spPr>
              <a:xfrm flipH="1">
                <a:off x="4882098" y="3099651"/>
                <a:ext cx="720331" cy="349907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B152205B-BD4F-0C47-8ED1-55C32CD0C852}"/>
                  </a:ext>
                </a:extLst>
              </p:cNvPr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1724403B-4316-7347-9A46-6D261FB74BAE}"/>
                  </a:ext>
                </a:extLst>
              </p:cNvPr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DD116BB5-FDB8-154B-BB9F-2FF1399D9128}"/>
                  </a:ext>
                </a:extLst>
              </p:cNvPr>
              <p:cNvCxnSpPr/>
              <p:nvPr/>
            </p:nvCxnSpPr>
            <p:spPr>
              <a:xfrm>
                <a:off x="4882098" y="2457112"/>
                <a:ext cx="720331" cy="445538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0DF10D21-75E7-814B-B921-9DD92310F9DE}"/>
                  </a:ext>
                </a:extLst>
              </p:cNvPr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BF9FA751-C3CF-524A-A671-6A519A029FA9}"/>
                  </a:ext>
                </a:extLst>
              </p:cNvPr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04971074-CD76-1B46-A0BC-DF923C5DD697}"/>
                  </a:ext>
                </a:extLst>
              </p:cNvPr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021260DC-F162-9B49-AFA2-06F9ACCE7E8A}"/>
                  </a:ext>
                </a:extLst>
              </p:cNvPr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F5978794-8253-6C4A-86FF-EDAA6D8DCE05}"/>
                  </a:ext>
                </a:extLst>
              </p:cNvPr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3D7135D9-C720-854D-ACC0-10C4628F4699}"/>
                  </a:ext>
                </a:extLst>
              </p:cNvPr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B4A83B45-97C3-EF4D-BB1D-DFE5C31587AE}"/>
                  </a:ext>
                </a:extLst>
              </p:cNvPr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F55F6C3C-AD6D-0444-AC2E-2FDED9E3D2FF}"/>
                  </a:ext>
                </a:extLst>
              </p:cNvPr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53F1D094-6C6E-8F46-AEB2-A065AF887C7D}"/>
                  </a:ext>
                </a:extLst>
              </p:cNvPr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5574A1C-9F8A-9C48-94EF-F9346863D52A}"/>
                  </a:ext>
                </a:extLst>
              </p:cNvPr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24E9D5D1-8CAE-B24E-90E9-D19112F64BBE}"/>
                  </a:ext>
                </a:extLst>
              </p:cNvPr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485BAF72-E29D-D847-99CF-3FCEE7D20FE7}"/>
                  </a:ext>
                </a:extLst>
              </p:cNvPr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665AA2F6-B122-E74B-9A32-24A1DA3326ED}"/>
                  </a:ext>
                </a:extLst>
              </p:cNvPr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26478537-C7C2-6A4E-984C-D8DD5A799106}"/>
                  </a:ext>
                </a:extLst>
              </p:cNvPr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7A1CC922-18B8-934E-BAB7-5B562DBC3B56}"/>
                  </a:ext>
                </a:extLst>
              </p:cNvPr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102" name="Straight Arrow Connector 101">
                  <a:extLst>
                    <a:ext uri="{FF2B5EF4-FFF2-40B4-BE49-F238E27FC236}">
                      <a16:creationId xmlns:a16="http://schemas.microsoft.com/office/drawing/2014/main" id="{4224000C-BA53-C549-BB44-A3BA8A9E701D}"/>
                    </a:ext>
                  </a:extLst>
                </p:cNvPr>
                <p:cNvCxnSpPr/>
                <p:nvPr/>
              </p:nvCxnSpPr>
              <p:spPr>
                <a:xfrm flipH="1">
                  <a:off x="8075247" y="5935222"/>
                  <a:ext cx="726887" cy="299421"/>
                </a:xfrm>
                <a:prstGeom prst="straightConnector1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D90A3C0C-ABDE-394A-8122-17E40522FBDE}"/>
                    </a:ext>
                  </a:extLst>
                </p:cNvPr>
                <p:cNvCxnSpPr/>
                <p:nvPr/>
              </p:nvCxnSpPr>
              <p:spPr>
                <a:xfrm flipH="1">
                  <a:off x="7073334" y="5229672"/>
                  <a:ext cx="696269" cy="373826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4844A88E-76C0-C743-A39D-C6D0105EA8E1}"/>
                    </a:ext>
                  </a:extLst>
                </p:cNvPr>
                <p:cNvCxnSpPr/>
                <p:nvPr/>
              </p:nvCxnSpPr>
              <p:spPr>
                <a:xfrm flipH="1" flipV="1">
                  <a:off x="7073334" y="5882099"/>
                  <a:ext cx="696269" cy="352544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DCAB0B10-B0BF-5649-85F4-1A3D333485D2}"/>
                    </a:ext>
                  </a:extLst>
                </p:cNvPr>
                <p:cNvCxnSpPr/>
                <p:nvPr/>
              </p:nvCxnSpPr>
              <p:spPr>
                <a:xfrm>
                  <a:off x="8075247" y="5229672"/>
                  <a:ext cx="726887" cy="426949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9C216EE7-87C1-1949-93A5-B0AD68E37A2D}"/>
                    </a:ext>
                  </a:extLst>
                </p:cNvPr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130667FC-CC16-A24E-8CB8-787C8B1AE388}"/>
                    </a:ext>
                  </a:extLst>
                </p:cNvPr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61E5B9CB-6ACF-DB45-8DC4-D9045CA79C2E}"/>
                    </a:ext>
                  </a:extLst>
                </p:cNvPr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09" name="Oval 108">
                  <a:extLst>
                    <a:ext uri="{FF2B5EF4-FFF2-40B4-BE49-F238E27FC236}">
                      <a16:creationId xmlns:a16="http://schemas.microsoft.com/office/drawing/2014/main" id="{2D7335E3-3E7D-E743-8AE5-9BF7A4FE0E9A}"/>
                    </a:ext>
                  </a:extLst>
                </p:cNvPr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54351EEE-98EE-6A4C-BA85-556CC4BC23C1}"/>
                  </a:ext>
                </a:extLst>
              </p:cNvPr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F5FB99E-2D73-B242-90F8-8F642705903F}"/>
                </a:ext>
              </a:extLst>
            </p:cNvPr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3850003A-D9DA-944D-9C02-EA92585BB64C}"/>
              </a:ext>
            </a:extLst>
          </p:cNvPr>
          <p:cNvSpPr txBox="1"/>
          <p:nvPr/>
        </p:nvSpPr>
        <p:spPr>
          <a:xfrm>
            <a:off x="1723998" y="3300386"/>
            <a:ext cx="8094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In fact, many (random) 3 or more link failure events do not disconnect s &amp; d, or partition the network!</a:t>
            </a:r>
          </a:p>
        </p:txBody>
      </p:sp>
      <p:pic>
        <p:nvPicPr>
          <p:cNvPr id="111" name="Graphic 110" descr="Close">
            <a:extLst>
              <a:ext uri="{FF2B5EF4-FFF2-40B4-BE49-F238E27FC236}">
                <a16:creationId xmlns:a16="http://schemas.microsoft.com/office/drawing/2014/main" id="{D0DEF0F9-2C4E-A549-AA33-247427B6F4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830540" y="5008758"/>
            <a:ext cx="370797" cy="370797"/>
          </a:xfrm>
          <a:prstGeom prst="rect">
            <a:avLst/>
          </a:prstGeom>
        </p:spPr>
      </p:pic>
      <p:pic>
        <p:nvPicPr>
          <p:cNvPr id="112" name="Graphic 111" descr="Close">
            <a:extLst>
              <a:ext uri="{FF2B5EF4-FFF2-40B4-BE49-F238E27FC236}">
                <a16:creationId xmlns:a16="http://schemas.microsoft.com/office/drawing/2014/main" id="{68A9863D-A719-3D44-A24A-24926F33E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6436544" y="5517108"/>
            <a:ext cx="344538" cy="344538"/>
          </a:xfrm>
          <a:prstGeom prst="rect">
            <a:avLst/>
          </a:prstGeom>
        </p:spPr>
      </p:pic>
      <p:pic>
        <p:nvPicPr>
          <p:cNvPr id="114" name="Graphic 113" descr="Close">
            <a:extLst>
              <a:ext uri="{FF2B5EF4-FFF2-40B4-BE49-F238E27FC236}">
                <a16:creationId xmlns:a16="http://schemas.microsoft.com/office/drawing/2014/main" id="{5D578C44-22D1-9142-8D92-E25D0735D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5576349" y="5560052"/>
            <a:ext cx="344538" cy="344538"/>
          </a:xfrm>
          <a:prstGeom prst="rect">
            <a:avLst/>
          </a:prstGeom>
        </p:spPr>
      </p:pic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B11450F4-834B-7B48-9B08-FCE966ECF92C}"/>
              </a:ext>
            </a:extLst>
          </p:cNvPr>
          <p:cNvSpPr/>
          <p:nvPr/>
        </p:nvSpPr>
        <p:spPr>
          <a:xfrm>
            <a:off x="1877165" y="4673313"/>
            <a:ext cx="8257435" cy="11717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Unless we enumerate all paths, no path-based routing scheme would guarantee connectivity from s to d when a path exists!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3CA732C-2F10-C245-854F-E915F1C3D65F}"/>
              </a:ext>
            </a:extLst>
          </p:cNvPr>
          <p:cNvSpPr txBox="1"/>
          <p:nvPr/>
        </p:nvSpPr>
        <p:spPr>
          <a:xfrm>
            <a:off x="361029" y="2694180"/>
            <a:ext cx="3086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Toy Network Example</a:t>
            </a:r>
          </a:p>
        </p:txBody>
      </p:sp>
    </p:spTree>
    <p:extLst>
      <p:ext uri="{BB962C8B-B14F-4D97-AF65-F5344CB8AC3E}">
        <p14:creationId xmlns:p14="http://schemas.microsoft.com/office/powerpoint/2010/main" val="128919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Beyond</a:t>
            </a:r>
            <a:r>
              <a:rPr lang="en-US" dirty="0">
                <a:latin typeface="Univers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/>
              <a:t>Path: Can We Do Better?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52234" y="3446374"/>
            <a:ext cx="9087531" cy="2300813"/>
            <a:chOff x="-863109" y="1689693"/>
            <a:chExt cx="10865011" cy="2513769"/>
          </a:xfrm>
        </p:grpSpPr>
        <p:sp>
          <p:nvSpPr>
            <p:cNvPr id="6" name="TextBox 5"/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H="1">
                <a:off x="4882098" y="3099651"/>
                <a:ext cx="720331" cy="349907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4882098" y="2457112"/>
                <a:ext cx="720331" cy="445538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44" name="Straight Arrow Connector 43"/>
                <p:cNvCxnSpPr/>
                <p:nvPr/>
              </p:nvCxnSpPr>
              <p:spPr>
                <a:xfrm flipH="1">
                  <a:off x="8075247" y="5935222"/>
                  <a:ext cx="726887" cy="299421"/>
                </a:xfrm>
                <a:prstGeom prst="straightConnector1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H="1">
                  <a:off x="7073334" y="5229672"/>
                  <a:ext cx="696269" cy="373826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H="1" flipV="1">
                  <a:off x="7073334" y="5882099"/>
                  <a:ext cx="696269" cy="352544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8075247" y="5229672"/>
                  <a:ext cx="726887" cy="426949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Oval 47"/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3B00F6BB-160E-F64F-8FCE-5AE95F709390}"/>
              </a:ext>
            </a:extLst>
          </p:cNvPr>
          <p:cNvSpPr txBox="1">
            <a:spLocks/>
          </p:cNvSpPr>
          <p:nvPr/>
        </p:nvSpPr>
        <p:spPr>
          <a:xfrm>
            <a:off x="285014" y="1202808"/>
            <a:ext cx="11545957" cy="48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What about using a Routing DAG (directed acyclic graph)?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A00000"/>
                </a:solidFill>
              </a:rPr>
              <a:t>no need to pre-specify any specific path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A00000"/>
                </a:solidFill>
              </a:rPr>
              <a:t>any outgoing link in the routing DAG can be dynamically utilized</a:t>
            </a:r>
            <a:endParaRPr lang="en-US" sz="24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C139F0-4351-E24A-B742-3D6BDB426F48}"/>
              </a:ext>
            </a:extLst>
          </p:cNvPr>
          <p:cNvSpPr txBox="1"/>
          <p:nvPr/>
        </p:nvSpPr>
        <p:spPr>
          <a:xfrm>
            <a:off x="361029" y="2694180"/>
            <a:ext cx="3086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Toy Network Example</a:t>
            </a:r>
          </a:p>
        </p:txBody>
      </p:sp>
    </p:spTree>
    <p:extLst>
      <p:ext uri="{BB962C8B-B14F-4D97-AF65-F5344CB8AC3E}">
        <p14:creationId xmlns:p14="http://schemas.microsoft.com/office/powerpoint/2010/main" val="612662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Beyond</a:t>
            </a:r>
            <a:r>
              <a:rPr lang="en-US" dirty="0">
                <a:latin typeface="Univers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/>
              <a:t>Path: Can We Do Better?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937306" y="4863342"/>
            <a:ext cx="514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4</a:t>
            </a:r>
            <a:endParaRPr lang="en-US" sz="28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4482628" y="4859104"/>
            <a:ext cx="496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8</a:t>
            </a:r>
            <a:endParaRPr lang="en-US" sz="28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5931505" y="4861864"/>
            <a:ext cx="663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12</a:t>
            </a:r>
            <a:endParaRPr lang="en-US" sz="28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2937306" y="3172524"/>
            <a:ext cx="514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2</a:t>
            </a:r>
            <a:endParaRPr lang="en-US" sz="2800" b="1" dirty="0"/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3192948" y="4389697"/>
            <a:ext cx="541855" cy="311400"/>
          </a:xfrm>
          <a:prstGeom prst="straightConnector1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2471833" y="3781263"/>
            <a:ext cx="465474" cy="430043"/>
          </a:xfrm>
          <a:prstGeom prst="line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 flipV="1">
            <a:off x="2471833" y="4391617"/>
            <a:ext cx="465474" cy="309480"/>
          </a:xfrm>
          <a:prstGeom prst="line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407483" y="4022036"/>
            <a:ext cx="91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s=v</a:t>
            </a:r>
            <a:r>
              <a:rPr lang="en-US" sz="2200" b="1" baseline="-25000" dirty="0"/>
              <a:t>1</a:t>
            </a:r>
            <a:endParaRPr lang="en-US" sz="22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3192948" y="3781263"/>
            <a:ext cx="541855" cy="428123"/>
          </a:xfrm>
          <a:prstGeom prst="line">
            <a:avLst/>
          </a:prstGeom>
          <a:ln w="38100" cmpd="sng">
            <a:solidFill>
              <a:srgbClr val="67CD0A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4660317" y="4420472"/>
            <a:ext cx="517586" cy="311397"/>
          </a:xfrm>
          <a:prstGeom prst="straightConnector1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3915568" y="3812036"/>
            <a:ext cx="489108" cy="397350"/>
          </a:xfrm>
          <a:prstGeom prst="line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3915568" y="4389697"/>
            <a:ext cx="489108" cy="342172"/>
          </a:xfrm>
          <a:prstGeom prst="line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5085674" y="3648287"/>
            <a:ext cx="485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5</a:t>
            </a:r>
            <a:endParaRPr lang="en-US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4439176" y="3125067"/>
            <a:ext cx="558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6</a:t>
            </a:r>
            <a:endParaRPr lang="en-US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3555412" y="3604666"/>
            <a:ext cx="549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3</a:t>
            </a:r>
            <a:endParaRPr lang="en-US" sz="2800" b="1" dirty="0"/>
          </a:p>
        </p:txBody>
      </p:sp>
      <p:cxnSp>
        <p:nvCxnSpPr>
          <p:cNvPr id="72" name="Straight Connector 71"/>
          <p:cNvCxnSpPr/>
          <p:nvPr/>
        </p:nvCxnSpPr>
        <p:spPr>
          <a:xfrm>
            <a:off x="4660317" y="3812036"/>
            <a:ext cx="517586" cy="428125"/>
          </a:xfrm>
          <a:prstGeom prst="line">
            <a:avLst/>
          </a:prstGeom>
          <a:ln w="38100" cmpd="sng">
            <a:solidFill>
              <a:srgbClr val="67CD0A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6212793" y="4415579"/>
            <a:ext cx="602487" cy="320264"/>
          </a:xfrm>
          <a:prstGeom prst="straightConnector1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5358668" y="3827473"/>
            <a:ext cx="598484" cy="412688"/>
          </a:xfrm>
          <a:prstGeom prst="line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 flipV="1">
            <a:off x="5358668" y="4420472"/>
            <a:ext cx="598484" cy="315372"/>
          </a:xfrm>
          <a:prstGeom prst="line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6212793" y="3827473"/>
            <a:ext cx="602487" cy="407794"/>
          </a:xfrm>
          <a:prstGeom prst="line">
            <a:avLst/>
          </a:prstGeom>
          <a:ln w="38100" cmpd="sng">
            <a:solidFill>
              <a:srgbClr val="67CD0A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811341" y="3713407"/>
            <a:ext cx="529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7</a:t>
            </a:r>
            <a:endParaRPr lang="en-US" sz="28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9352014" y="4086923"/>
            <a:ext cx="114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d=v</a:t>
            </a:r>
            <a:r>
              <a:rPr lang="en-US" sz="2200" b="1" baseline="-25000" dirty="0"/>
              <a:t>2L+1</a:t>
            </a:r>
            <a:endParaRPr lang="en-US" sz="22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5885006" y="3167623"/>
            <a:ext cx="709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10</a:t>
            </a:r>
            <a:endParaRPr lang="en-US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7197241" y="3932846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…</a:t>
            </a:r>
          </a:p>
        </p:txBody>
      </p:sp>
      <p:sp>
        <p:nvSpPr>
          <p:cNvPr id="81" name="Oval 80"/>
          <p:cNvSpPr/>
          <p:nvPr/>
        </p:nvSpPr>
        <p:spPr>
          <a:xfrm>
            <a:off x="2253630" y="4173962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82" name="Oval 81"/>
          <p:cNvSpPr/>
          <p:nvPr/>
        </p:nvSpPr>
        <p:spPr>
          <a:xfrm>
            <a:off x="3697365" y="4172042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>
            <a:off x="2937307" y="4573597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2937307" y="3653763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85" name="Oval 84"/>
          <p:cNvSpPr/>
          <p:nvPr/>
        </p:nvSpPr>
        <p:spPr>
          <a:xfrm>
            <a:off x="5140465" y="4202817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86" name="Oval 85"/>
          <p:cNvSpPr/>
          <p:nvPr/>
        </p:nvSpPr>
        <p:spPr>
          <a:xfrm>
            <a:off x="4404676" y="4604369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4404676" y="3684536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6777842" y="4197924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89" name="Oval 88"/>
          <p:cNvSpPr/>
          <p:nvPr/>
        </p:nvSpPr>
        <p:spPr>
          <a:xfrm>
            <a:off x="5957152" y="4608344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5957152" y="3699973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 flipH="1">
            <a:off x="8673036" y="4443531"/>
            <a:ext cx="517588" cy="311399"/>
          </a:xfrm>
          <a:prstGeom prst="straightConnector1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>
            <a:off x="7925415" y="3835096"/>
            <a:ext cx="491980" cy="379501"/>
          </a:xfrm>
          <a:prstGeom prst="line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 flipV="1">
            <a:off x="7925415" y="4394908"/>
            <a:ext cx="491980" cy="360022"/>
          </a:xfrm>
          <a:prstGeom prst="line">
            <a:avLst/>
          </a:prstGeom>
          <a:ln w="38100" cmpd="sng">
            <a:solidFill>
              <a:srgbClr val="67CD0A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8673036" y="3835096"/>
            <a:ext cx="517588" cy="428124"/>
          </a:xfrm>
          <a:prstGeom prst="line">
            <a:avLst/>
          </a:prstGeom>
          <a:ln w="38100" cmpd="sng">
            <a:solidFill>
              <a:srgbClr val="67CD0A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Oval 96"/>
          <p:cNvSpPr/>
          <p:nvPr/>
        </p:nvSpPr>
        <p:spPr>
          <a:xfrm>
            <a:off x="9153186" y="4225876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98" name="Oval 97"/>
          <p:cNvSpPr/>
          <p:nvPr/>
        </p:nvSpPr>
        <p:spPr>
          <a:xfrm>
            <a:off x="8417395" y="4627430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99" name="Oval 98"/>
          <p:cNvSpPr/>
          <p:nvPr/>
        </p:nvSpPr>
        <p:spPr>
          <a:xfrm>
            <a:off x="8417395" y="3707596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100" name="Oval 99"/>
          <p:cNvSpPr/>
          <p:nvPr/>
        </p:nvSpPr>
        <p:spPr>
          <a:xfrm>
            <a:off x="7707212" y="4177253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174702" y="3181275"/>
            <a:ext cx="931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4L-2</a:t>
            </a:r>
            <a:endParaRPr lang="en-US" sz="28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8244506" y="4902660"/>
            <a:ext cx="792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4L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25500" y="5623486"/>
            <a:ext cx="9918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Can survive arbitrary link/node failures as long as they do not disconnect </a:t>
            </a:r>
            <a:r>
              <a:rPr lang="en-US" sz="2200" i="1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</a:t>
            </a:r>
            <a:r>
              <a:rPr lang="en-US" sz="22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and </a:t>
            </a:r>
            <a:r>
              <a:rPr lang="en-US" sz="2200" i="1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 </a:t>
            </a:r>
            <a:r>
              <a:rPr lang="en-US" sz="22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!</a:t>
            </a:r>
          </a:p>
        </p:txBody>
      </p:sp>
      <p:sp>
        <p:nvSpPr>
          <p:cNvPr id="107" name="Content Placeholder 2">
            <a:extLst>
              <a:ext uri="{FF2B5EF4-FFF2-40B4-BE49-F238E27FC236}">
                <a16:creationId xmlns:a16="http://schemas.microsoft.com/office/drawing/2014/main" id="{C3506A3B-4AEE-4C45-89B2-3D2E8F7FC65C}"/>
              </a:ext>
            </a:extLst>
          </p:cNvPr>
          <p:cNvSpPr txBox="1">
            <a:spLocks/>
          </p:cNvSpPr>
          <p:nvPr/>
        </p:nvSpPr>
        <p:spPr>
          <a:xfrm>
            <a:off x="285014" y="1202808"/>
            <a:ext cx="11545957" cy="48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What about using a Routing DAG (directed acyclic graph)?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A00000"/>
                </a:solidFill>
              </a:rPr>
              <a:t>no need to pre-specify any specific path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A00000"/>
                </a:solidFill>
              </a:rPr>
              <a:t>any outgoing link in the routing DAG can be dynamically utilized</a:t>
            </a:r>
            <a:endParaRPr lang="en-US" sz="2400" dirty="0"/>
          </a:p>
        </p:txBody>
      </p:sp>
      <p:pic>
        <p:nvPicPr>
          <p:cNvPr id="109" name="Graphic 108" descr="Close">
            <a:extLst>
              <a:ext uri="{FF2B5EF4-FFF2-40B4-BE49-F238E27FC236}">
                <a16:creationId xmlns:a16="http://schemas.microsoft.com/office/drawing/2014/main" id="{1FAD959A-D72B-2A45-85C0-8B5E2CB077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36930">
            <a:off x="4707936" y="3836095"/>
            <a:ext cx="344538" cy="344538"/>
          </a:xfrm>
          <a:prstGeom prst="rect">
            <a:avLst/>
          </a:prstGeom>
        </p:spPr>
      </p:pic>
      <p:pic>
        <p:nvPicPr>
          <p:cNvPr id="110" name="Graphic 109" descr="Close">
            <a:extLst>
              <a:ext uri="{FF2B5EF4-FFF2-40B4-BE49-F238E27FC236}">
                <a16:creationId xmlns:a16="http://schemas.microsoft.com/office/drawing/2014/main" id="{ED68EA69-F915-134A-9A38-94A101D118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36930">
            <a:off x="7981322" y="4377861"/>
            <a:ext cx="344538" cy="344538"/>
          </a:xfrm>
          <a:prstGeom prst="rect">
            <a:avLst/>
          </a:prstGeom>
        </p:spPr>
      </p:pic>
      <p:pic>
        <p:nvPicPr>
          <p:cNvPr id="111" name="Graphic 110" descr="Close">
            <a:extLst>
              <a:ext uri="{FF2B5EF4-FFF2-40B4-BE49-F238E27FC236}">
                <a16:creationId xmlns:a16="http://schemas.microsoft.com/office/drawing/2014/main" id="{08BCBA51-1E35-9443-ABB7-78808B93C8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36930">
            <a:off x="5522935" y="3846640"/>
            <a:ext cx="344538" cy="344538"/>
          </a:xfrm>
          <a:prstGeom prst="rect">
            <a:avLst/>
          </a:prstGeom>
        </p:spPr>
      </p:pic>
      <p:pic>
        <p:nvPicPr>
          <p:cNvPr id="112" name="Graphic 111" descr="Close">
            <a:extLst>
              <a:ext uri="{FF2B5EF4-FFF2-40B4-BE49-F238E27FC236}">
                <a16:creationId xmlns:a16="http://schemas.microsoft.com/office/drawing/2014/main" id="{1E9CB4EF-F839-694B-A548-25E255607D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36930">
            <a:off x="8768191" y="4421165"/>
            <a:ext cx="344538" cy="344538"/>
          </a:xfrm>
          <a:prstGeom prst="rect">
            <a:avLst/>
          </a:prstGeom>
        </p:spPr>
      </p:pic>
      <p:pic>
        <p:nvPicPr>
          <p:cNvPr id="113" name="Graphic 112" descr="Close">
            <a:extLst>
              <a:ext uri="{FF2B5EF4-FFF2-40B4-BE49-F238E27FC236}">
                <a16:creationId xmlns:a16="http://schemas.microsoft.com/office/drawing/2014/main" id="{3407CCE3-DD06-F846-A740-7CD3C8DCC2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36930">
            <a:off x="2529258" y="4356967"/>
            <a:ext cx="344538" cy="344538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A58C4E5A-4430-114B-BF04-273FF250504F}"/>
              </a:ext>
            </a:extLst>
          </p:cNvPr>
          <p:cNvSpPr txBox="1"/>
          <p:nvPr/>
        </p:nvSpPr>
        <p:spPr>
          <a:xfrm>
            <a:off x="361029" y="2694180"/>
            <a:ext cx="3086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Toy Network Example</a:t>
            </a:r>
          </a:p>
        </p:txBody>
      </p:sp>
    </p:spTree>
    <p:extLst>
      <p:ext uri="{BB962C8B-B14F-4D97-AF65-F5344CB8AC3E}">
        <p14:creationId xmlns:p14="http://schemas.microsoft.com/office/powerpoint/2010/main" val="16739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Routing DAGs Sufficient for Resiliency?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1514226" y="3557814"/>
            <a:ext cx="9087531" cy="2300813"/>
            <a:chOff x="-863109" y="1689693"/>
            <a:chExt cx="10865011" cy="2513769"/>
          </a:xfrm>
        </p:grpSpPr>
        <p:sp>
          <p:nvSpPr>
            <p:cNvPr id="108" name="TextBox 107"/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113" name="TextBox 112"/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114" name="Straight Arrow Connector 113"/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TextBox 116"/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extBox 121"/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/>
              <p:nvPr/>
            </p:nvCxnSpPr>
            <p:spPr>
              <a:xfrm flipH="1">
                <a:off x="4882098" y="3099651"/>
                <a:ext cx="720331" cy="349908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4882098" y="2457112"/>
                <a:ext cx="720331" cy="445539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144" name="Group 143"/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146" name="Straight Arrow Connector 145"/>
                <p:cNvCxnSpPr/>
                <p:nvPr/>
              </p:nvCxnSpPr>
              <p:spPr>
                <a:xfrm flipH="1">
                  <a:off x="8075247" y="5894422"/>
                  <a:ext cx="618826" cy="340221"/>
                </a:xfrm>
                <a:prstGeom prst="straightConnector1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 flipH="1">
                  <a:off x="7181394" y="5229672"/>
                  <a:ext cx="588209" cy="414626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 flipH="1" flipV="1">
                  <a:off x="7181394" y="5841299"/>
                  <a:ext cx="588209" cy="393345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8075247" y="5229672"/>
                  <a:ext cx="618826" cy="467750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0" name="Oval 149"/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1" name="Oval 150"/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2" name="Oval 151"/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3" name="Oval 152"/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145" name="TextBox 144"/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112" name="TextBox 111"/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cxnSp>
        <p:nvCxnSpPr>
          <p:cNvPr id="155" name="Straight Connector 154"/>
          <p:cNvCxnSpPr>
            <a:stCxn id="137" idx="4"/>
            <a:endCxn id="136" idx="0"/>
          </p:cNvCxnSpPr>
          <p:nvPr/>
        </p:nvCxnSpPr>
        <p:spPr bwMode="auto">
          <a:xfrm>
            <a:off x="3171871" y="4341509"/>
            <a:ext cx="0" cy="664835"/>
          </a:xfrm>
          <a:prstGeom prst="line">
            <a:avLst/>
          </a:prstGeom>
          <a:ln w="38100" cmpd="sng">
            <a:solidFill>
              <a:srgbClr val="0600FF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>
            <a:stCxn id="143" idx="4"/>
            <a:endCxn id="142" idx="0"/>
          </p:cNvCxnSpPr>
          <p:nvPr/>
        </p:nvCxnSpPr>
        <p:spPr bwMode="auto">
          <a:xfrm>
            <a:off x="6191716" y="4387719"/>
            <a:ext cx="0" cy="653372"/>
          </a:xfrm>
          <a:prstGeom prst="line">
            <a:avLst/>
          </a:prstGeom>
          <a:ln w="38100" cmpd="sng">
            <a:solidFill>
              <a:srgbClr val="0600FF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>
            <a:stCxn id="152" idx="4"/>
            <a:endCxn id="151" idx="0"/>
          </p:cNvCxnSpPr>
          <p:nvPr/>
        </p:nvCxnSpPr>
        <p:spPr bwMode="auto">
          <a:xfrm>
            <a:off x="8651959" y="4395342"/>
            <a:ext cx="0" cy="664835"/>
          </a:xfrm>
          <a:prstGeom prst="line">
            <a:avLst/>
          </a:prstGeom>
          <a:ln w="38100" cmpd="sng">
            <a:solidFill>
              <a:srgbClr val="0600FF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140" idx="4"/>
            <a:endCxn id="139" idx="0"/>
          </p:cNvCxnSpPr>
          <p:nvPr/>
        </p:nvCxnSpPr>
        <p:spPr bwMode="auto">
          <a:xfrm>
            <a:off x="4639240" y="4372282"/>
            <a:ext cx="0" cy="664834"/>
          </a:xfrm>
          <a:prstGeom prst="line">
            <a:avLst/>
          </a:prstGeom>
          <a:ln w="38100" cmpd="sng">
            <a:solidFill>
              <a:srgbClr val="0600FF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E545382-9BE2-4348-815A-04375B01E530}"/>
              </a:ext>
            </a:extLst>
          </p:cNvPr>
          <p:cNvSpPr txBox="1"/>
          <p:nvPr/>
        </p:nvSpPr>
        <p:spPr>
          <a:xfrm>
            <a:off x="384354" y="3031902"/>
            <a:ext cx="62215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New (slightly modified) Toy Network Example</a:t>
            </a:r>
          </a:p>
        </p:txBody>
      </p:sp>
      <p:sp>
        <p:nvSpPr>
          <p:cNvPr id="59" name="Content Placeholder 2">
            <a:extLst>
              <a:ext uri="{FF2B5EF4-FFF2-40B4-BE49-F238E27FC236}">
                <a16:creationId xmlns:a16="http://schemas.microsoft.com/office/drawing/2014/main" id="{BC1179E6-0DAF-6C4B-A64A-771D35243DB9}"/>
              </a:ext>
            </a:extLst>
          </p:cNvPr>
          <p:cNvSpPr txBox="1">
            <a:spLocks/>
          </p:cNvSpPr>
          <p:nvPr/>
        </p:nvSpPr>
        <p:spPr>
          <a:xfrm>
            <a:off x="285015" y="1202809"/>
            <a:ext cx="7373085" cy="1887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Routing DAG (directed acyclic graph)?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no need to pre-specify any specific path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any outgoing link in the routing DAG can be dynamically utilized</a:t>
            </a:r>
          </a:p>
          <a:p>
            <a:pPr marL="508000" lvl="1" indent="-342900">
              <a:buFont typeface="+mj-lt"/>
              <a:buAutoNum type="romanLcPeriod"/>
              <a:defRPr/>
            </a:pPr>
            <a:endParaRPr lang="en-US" dirty="0">
              <a:solidFill>
                <a:srgbClr val="A00000"/>
              </a:solidFill>
            </a:endParaRPr>
          </a:p>
        </p:txBody>
      </p:sp>
      <p:pic>
        <p:nvPicPr>
          <p:cNvPr id="64" name="Picture 2" descr="White Thinking Person | Wiki | RWBY Amino">
            <a:extLst>
              <a:ext uri="{FF2B5EF4-FFF2-40B4-BE49-F238E27FC236}">
                <a16:creationId xmlns:a16="http://schemas.microsoft.com/office/drawing/2014/main" id="{4F4A8033-644F-6847-852E-070AC5300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425" y="2790209"/>
            <a:ext cx="1310290" cy="163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7D6AE552-6AD7-2842-80EB-EFAEC01F1FE6}"/>
              </a:ext>
            </a:extLst>
          </p:cNvPr>
          <p:cNvGrpSpPr/>
          <p:nvPr/>
        </p:nvGrpSpPr>
        <p:grpSpPr>
          <a:xfrm>
            <a:off x="7172236" y="1478550"/>
            <a:ext cx="3063067" cy="1486659"/>
            <a:chOff x="8797878" y="1848433"/>
            <a:chExt cx="3063067" cy="1486659"/>
          </a:xfrm>
        </p:grpSpPr>
        <p:sp>
          <p:nvSpPr>
            <p:cNvPr id="62" name="Speech Bubble: Oval 105">
              <a:extLst>
                <a:ext uri="{FF2B5EF4-FFF2-40B4-BE49-F238E27FC236}">
                  <a16:creationId xmlns:a16="http://schemas.microsoft.com/office/drawing/2014/main" id="{1F151DE0-BBC5-5142-ACA8-8DE5EA270CF6}"/>
                </a:ext>
              </a:extLst>
            </p:cNvPr>
            <p:cNvSpPr/>
            <p:nvPr/>
          </p:nvSpPr>
          <p:spPr>
            <a:xfrm>
              <a:off x="8797878" y="1848433"/>
              <a:ext cx="3063067" cy="1486659"/>
            </a:xfrm>
            <a:prstGeom prst="wedgeEllipseCallout">
              <a:avLst>
                <a:gd name="adj1" fmla="val 66807"/>
                <a:gd name="adj2" fmla="val 57269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indent="0" algn="ctr">
                <a:buNone/>
              </a:pPr>
              <a:endParaRPr lang="en-US" sz="1800" dirty="0">
                <a:latin typeface="CMU Sans Serif Demi Condensed" panose="02000706000000000000" pitchFamily="2" charset="0"/>
                <a:ea typeface="CMU Sans Serif Demi Condensed" panose="02000706000000000000" pitchFamily="2" charset="0"/>
                <a:cs typeface="CMU Sans Serif Demi Condensed" panose="02000706000000000000" pitchFamily="2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FA600F2-4231-F34E-8FA3-B2DDD885B22F}"/>
                </a:ext>
              </a:extLst>
            </p:cNvPr>
            <p:cNvSpPr txBox="1"/>
            <p:nvPr/>
          </p:nvSpPr>
          <p:spPr>
            <a:xfrm>
              <a:off x="8878480" y="2224947"/>
              <a:ext cx="2982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00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Is DAG sufficient to guarantee </a:t>
              </a:r>
              <a:r>
                <a:rPr lang="en-US" dirty="0">
                  <a:solidFill>
                    <a:srgbClr val="67CD0A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optimal resiliency </a:t>
              </a:r>
              <a:r>
                <a:rPr lang="en-US" dirty="0">
                  <a:solidFill>
                    <a:schemeClr val="bg1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for any topology?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A95468A4-3F9D-574E-AB40-EF7870EA8639}"/>
              </a:ext>
            </a:extLst>
          </p:cNvPr>
          <p:cNvSpPr txBox="1"/>
          <p:nvPr/>
        </p:nvSpPr>
        <p:spPr>
          <a:xfrm>
            <a:off x="805303" y="3017826"/>
            <a:ext cx="9918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i.e., ensure data delivery from</a:t>
            </a:r>
            <a:r>
              <a:rPr lang="en-US" sz="2400" i="1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s 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 </a:t>
            </a:r>
            <a:r>
              <a:rPr lang="en-US" sz="2400" i="1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under arbitrary failures as long as they do not disconnect the two nodes?</a:t>
            </a:r>
          </a:p>
        </p:txBody>
      </p:sp>
    </p:spTree>
    <p:extLst>
      <p:ext uri="{BB962C8B-B14F-4D97-AF65-F5344CB8AC3E}">
        <p14:creationId xmlns:p14="http://schemas.microsoft.com/office/powerpoint/2010/main" val="129331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5" grpId="0"/>
      <p:bldP spid="6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Routing DAGs Sufficient for Resiliency?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395412" y="3643087"/>
            <a:ext cx="9087531" cy="2300813"/>
            <a:chOff x="-863109" y="1689693"/>
            <a:chExt cx="10865011" cy="2513769"/>
          </a:xfrm>
        </p:grpSpPr>
        <p:sp>
          <p:nvSpPr>
            <p:cNvPr id="54" name="TextBox 53"/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61" name="Straight Arrow Connector 60"/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/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 flipH="1">
                <a:off x="4882098" y="3099651"/>
                <a:ext cx="720331" cy="349908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4882098" y="2457112"/>
                <a:ext cx="720331" cy="44553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93" name="Straight Arrow Connector 92"/>
                <p:cNvCxnSpPr/>
                <p:nvPr/>
              </p:nvCxnSpPr>
              <p:spPr>
                <a:xfrm flipH="1">
                  <a:off x="8075247" y="5894422"/>
                  <a:ext cx="618826" cy="340221"/>
                </a:xfrm>
                <a:prstGeom prst="straightConnector1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H="1">
                  <a:off x="7181394" y="5229672"/>
                  <a:ext cx="588209" cy="414626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flipH="1" flipV="1">
                  <a:off x="7181394" y="5841299"/>
                  <a:ext cx="588209" cy="393345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8075247" y="5229672"/>
                  <a:ext cx="618826" cy="467750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Oval 96"/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98" name="Oval 97"/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99" name="Oval 98"/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92" name="TextBox 91"/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cxnSp>
        <p:nvCxnSpPr>
          <p:cNvPr id="104" name="Straight Connector 103"/>
          <p:cNvCxnSpPr/>
          <p:nvPr/>
        </p:nvCxnSpPr>
        <p:spPr bwMode="auto">
          <a:xfrm>
            <a:off x="3053056" y="4401382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 bwMode="auto">
          <a:xfrm>
            <a:off x="6072901" y="4447591"/>
            <a:ext cx="0" cy="653372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 bwMode="auto">
          <a:xfrm>
            <a:off x="8533144" y="4455215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 bwMode="auto">
          <a:xfrm>
            <a:off x="4495956" y="4450997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49709D7E-CF55-3040-B278-4BAD2FEFAEF0}"/>
              </a:ext>
            </a:extLst>
          </p:cNvPr>
          <p:cNvSpPr txBox="1"/>
          <p:nvPr/>
        </p:nvSpPr>
        <p:spPr>
          <a:xfrm>
            <a:off x="384354" y="3031902"/>
            <a:ext cx="62215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New (slightly modified) Toy Network Example</a:t>
            </a:r>
          </a:p>
        </p:txBody>
      </p:sp>
      <p:pic>
        <p:nvPicPr>
          <p:cNvPr id="110" name="Graphic 109" descr="Close">
            <a:extLst>
              <a:ext uri="{FF2B5EF4-FFF2-40B4-BE49-F238E27FC236}">
                <a16:creationId xmlns:a16="http://schemas.microsoft.com/office/drawing/2014/main" id="{33578D10-C209-FC40-B7DF-9B18376E4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3967253" y="4891699"/>
            <a:ext cx="344538" cy="344538"/>
          </a:xfrm>
          <a:prstGeom prst="rect">
            <a:avLst/>
          </a:prstGeom>
        </p:spPr>
      </p:pic>
      <p:pic>
        <p:nvPicPr>
          <p:cNvPr id="111" name="Graphic 110" descr="Close">
            <a:extLst>
              <a:ext uri="{FF2B5EF4-FFF2-40B4-BE49-F238E27FC236}">
                <a16:creationId xmlns:a16="http://schemas.microsoft.com/office/drawing/2014/main" id="{2CF007CC-E55A-7445-ABC3-0D4EF650A4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728366" y="4380325"/>
            <a:ext cx="344538" cy="344538"/>
          </a:xfrm>
          <a:prstGeom prst="rect">
            <a:avLst/>
          </a:prstGeom>
        </p:spPr>
      </p:pic>
      <p:sp>
        <p:nvSpPr>
          <p:cNvPr id="113" name="Content Placeholder 2">
            <a:extLst>
              <a:ext uri="{FF2B5EF4-FFF2-40B4-BE49-F238E27FC236}">
                <a16:creationId xmlns:a16="http://schemas.microsoft.com/office/drawing/2014/main" id="{7221F0F1-ABFB-E04C-8C1D-741B6BB88138}"/>
              </a:ext>
            </a:extLst>
          </p:cNvPr>
          <p:cNvSpPr txBox="1">
            <a:spLocks/>
          </p:cNvSpPr>
          <p:nvPr/>
        </p:nvSpPr>
        <p:spPr>
          <a:xfrm>
            <a:off x="285015" y="1202809"/>
            <a:ext cx="7373085" cy="1887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Routing DAG (directed acyclic graph)?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no need to pre-specify any specific path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any outgoing link in the routing DAG can be dynamically utilized</a:t>
            </a:r>
          </a:p>
          <a:p>
            <a:pPr marL="508000" lvl="1" indent="-342900">
              <a:buFont typeface="+mj-lt"/>
              <a:buAutoNum type="romanLcPeriod"/>
              <a:defRPr/>
            </a:pPr>
            <a:endParaRPr lang="en-US" dirty="0">
              <a:solidFill>
                <a:srgbClr val="A00000"/>
              </a:solidFill>
            </a:endParaRPr>
          </a:p>
        </p:txBody>
      </p:sp>
      <p:pic>
        <p:nvPicPr>
          <p:cNvPr id="117" name="Picture 2" descr="White Thinking Person | Wiki | RWBY Amino">
            <a:extLst>
              <a:ext uri="{FF2B5EF4-FFF2-40B4-BE49-F238E27FC236}">
                <a16:creationId xmlns:a16="http://schemas.microsoft.com/office/drawing/2014/main" id="{7F58C257-DD69-E847-90D9-0E9524EBF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425" y="2790209"/>
            <a:ext cx="1310290" cy="163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881917F-8488-0146-8507-6E6B9EBAB6B4}"/>
              </a:ext>
            </a:extLst>
          </p:cNvPr>
          <p:cNvGrpSpPr/>
          <p:nvPr/>
        </p:nvGrpSpPr>
        <p:grpSpPr>
          <a:xfrm>
            <a:off x="7172236" y="1478550"/>
            <a:ext cx="3063067" cy="1486659"/>
            <a:chOff x="8797878" y="1848433"/>
            <a:chExt cx="3063067" cy="1486659"/>
          </a:xfrm>
        </p:grpSpPr>
        <p:sp>
          <p:nvSpPr>
            <p:cNvPr id="115" name="Speech Bubble: Oval 105">
              <a:extLst>
                <a:ext uri="{FF2B5EF4-FFF2-40B4-BE49-F238E27FC236}">
                  <a16:creationId xmlns:a16="http://schemas.microsoft.com/office/drawing/2014/main" id="{1F7817BE-B077-6541-BE26-06D5A3EF6751}"/>
                </a:ext>
              </a:extLst>
            </p:cNvPr>
            <p:cNvSpPr/>
            <p:nvPr/>
          </p:nvSpPr>
          <p:spPr>
            <a:xfrm>
              <a:off x="8797878" y="1848433"/>
              <a:ext cx="3063067" cy="1486659"/>
            </a:xfrm>
            <a:prstGeom prst="wedgeEllipseCallout">
              <a:avLst>
                <a:gd name="adj1" fmla="val 66807"/>
                <a:gd name="adj2" fmla="val 57269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indent="0" algn="ctr">
                <a:buNone/>
              </a:pPr>
              <a:endParaRPr lang="en-US" sz="1800" dirty="0">
                <a:latin typeface="CMU Sans Serif Demi Condensed" panose="02000706000000000000" pitchFamily="2" charset="0"/>
                <a:ea typeface="CMU Sans Serif Demi Condensed" panose="02000706000000000000" pitchFamily="2" charset="0"/>
                <a:cs typeface="CMU Sans Serif Demi Condensed" panose="02000706000000000000" pitchFamily="2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674DE0F1-21DA-EC43-BB26-A585029843BF}"/>
                </a:ext>
              </a:extLst>
            </p:cNvPr>
            <p:cNvSpPr txBox="1"/>
            <p:nvPr/>
          </p:nvSpPr>
          <p:spPr>
            <a:xfrm>
              <a:off x="8878480" y="2224947"/>
              <a:ext cx="2982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00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Is DAG sufficient to guarantee </a:t>
              </a:r>
              <a:r>
                <a:rPr lang="en-US" dirty="0">
                  <a:solidFill>
                    <a:srgbClr val="67CD0A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optimal resiliency </a:t>
              </a:r>
              <a:r>
                <a:rPr lang="en-US" dirty="0">
                  <a:solidFill>
                    <a:schemeClr val="bg1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for any topology?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079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Routing DAGs Sufficient for Resiliency?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1438956" y="3670747"/>
            <a:ext cx="9087531" cy="2300813"/>
            <a:chOff x="-863109" y="1689693"/>
            <a:chExt cx="10865011" cy="2513769"/>
          </a:xfrm>
        </p:grpSpPr>
        <p:sp>
          <p:nvSpPr>
            <p:cNvPr id="105" name="TextBox 104"/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110" name="TextBox 109"/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111" name="Straight Arrow Connector 110"/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/>
              <p:nvPr/>
            </p:nvCxnSpPr>
            <p:spPr>
              <a:xfrm flipH="1">
                <a:off x="4882098" y="3099651"/>
                <a:ext cx="720331" cy="349908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4882098" y="2457112"/>
                <a:ext cx="720331" cy="44553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/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141" name="Group 140"/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143" name="Straight Arrow Connector 142"/>
                <p:cNvCxnSpPr/>
                <p:nvPr/>
              </p:nvCxnSpPr>
              <p:spPr>
                <a:xfrm flipH="1">
                  <a:off x="8075247" y="5894422"/>
                  <a:ext cx="618826" cy="340221"/>
                </a:xfrm>
                <a:prstGeom prst="straightConnector1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 flipH="1">
                  <a:off x="7181394" y="5229672"/>
                  <a:ext cx="588209" cy="414626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 flipH="1" flipV="1">
                  <a:off x="7181394" y="5841299"/>
                  <a:ext cx="588209" cy="393345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8075247" y="5229672"/>
                  <a:ext cx="618826" cy="467750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7" name="Oval 146"/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48" name="Oval 147"/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49" name="Oval 148"/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0" name="Oval 149"/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142" name="TextBox 141"/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cxnSp>
        <p:nvCxnSpPr>
          <p:cNvPr id="153" name="Curved Connector 152"/>
          <p:cNvCxnSpPr/>
          <p:nvPr/>
        </p:nvCxnSpPr>
        <p:spPr bwMode="auto">
          <a:xfrm flipV="1">
            <a:off x="3973286" y="4204146"/>
            <a:ext cx="457200" cy="304800"/>
          </a:xfrm>
          <a:prstGeom prst="curvedConnector3">
            <a:avLst/>
          </a:prstGeom>
          <a:solidFill>
            <a:srgbClr val="9EC57B"/>
          </a:solidFill>
          <a:ln w="15875" cap="flat" cmpd="sng" algn="ctr">
            <a:solidFill>
              <a:srgbClr val="67CD0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4" name="Straight Arrow Connector 153"/>
          <p:cNvCxnSpPr/>
          <p:nvPr/>
        </p:nvCxnSpPr>
        <p:spPr bwMode="auto">
          <a:xfrm>
            <a:off x="4652101" y="4617603"/>
            <a:ext cx="0" cy="381000"/>
          </a:xfrm>
          <a:prstGeom prst="straightConnector1">
            <a:avLst/>
          </a:prstGeom>
          <a:solidFill>
            <a:srgbClr val="9EC57B"/>
          </a:solidFill>
          <a:ln w="15875" cap="flat" cmpd="sng" algn="ctr">
            <a:solidFill>
              <a:srgbClr val="67CD0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5" name="Curved Connector 154"/>
          <p:cNvCxnSpPr/>
          <p:nvPr/>
        </p:nvCxnSpPr>
        <p:spPr bwMode="auto">
          <a:xfrm flipV="1">
            <a:off x="4811486" y="5118546"/>
            <a:ext cx="457200" cy="228600"/>
          </a:xfrm>
          <a:prstGeom prst="curvedConnector3">
            <a:avLst/>
          </a:prstGeom>
          <a:solidFill>
            <a:srgbClr val="9EC57B"/>
          </a:solidFill>
          <a:ln w="15875" cap="flat" cmpd="sng" algn="ctr">
            <a:solidFill>
              <a:srgbClr val="67CD0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6" name="Straight Connector 155"/>
          <p:cNvCxnSpPr/>
          <p:nvPr/>
        </p:nvCxnSpPr>
        <p:spPr bwMode="auto">
          <a:xfrm>
            <a:off x="3096600" y="4457825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 bwMode="auto">
          <a:xfrm>
            <a:off x="6125970" y="4508275"/>
            <a:ext cx="0" cy="653372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 bwMode="auto">
          <a:xfrm>
            <a:off x="8576688" y="4493901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 bwMode="auto">
          <a:xfrm>
            <a:off x="4561725" y="4478526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6CE8CF47-25A5-E946-BC39-8C43CE52F2C4}"/>
              </a:ext>
            </a:extLst>
          </p:cNvPr>
          <p:cNvSpPr txBox="1"/>
          <p:nvPr/>
        </p:nvSpPr>
        <p:spPr>
          <a:xfrm>
            <a:off x="384354" y="3031902"/>
            <a:ext cx="62215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New (slightly modified) Toy Network Example</a:t>
            </a:r>
          </a:p>
        </p:txBody>
      </p:sp>
      <p:pic>
        <p:nvPicPr>
          <p:cNvPr id="66" name="Graphic 65" descr="Close">
            <a:extLst>
              <a:ext uri="{FF2B5EF4-FFF2-40B4-BE49-F238E27FC236}">
                <a16:creationId xmlns:a16="http://schemas.microsoft.com/office/drawing/2014/main" id="{9881E71E-BF1D-9B4D-8C3E-561C8C5BD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3967253" y="4891699"/>
            <a:ext cx="344538" cy="344538"/>
          </a:xfrm>
          <a:prstGeom prst="rect">
            <a:avLst/>
          </a:prstGeom>
        </p:spPr>
      </p:pic>
      <p:pic>
        <p:nvPicPr>
          <p:cNvPr id="67" name="Graphic 66" descr="Close">
            <a:extLst>
              <a:ext uri="{FF2B5EF4-FFF2-40B4-BE49-F238E27FC236}">
                <a16:creationId xmlns:a16="http://schemas.microsoft.com/office/drawing/2014/main" id="{CF97BB68-8C6E-1247-B6A0-D563DB48E1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728366" y="4380325"/>
            <a:ext cx="344538" cy="344538"/>
          </a:xfrm>
          <a:prstGeom prst="rect">
            <a:avLst/>
          </a:prstGeom>
        </p:spPr>
      </p:pic>
      <p:sp>
        <p:nvSpPr>
          <p:cNvPr id="74" name="Content Placeholder 2">
            <a:extLst>
              <a:ext uri="{FF2B5EF4-FFF2-40B4-BE49-F238E27FC236}">
                <a16:creationId xmlns:a16="http://schemas.microsoft.com/office/drawing/2014/main" id="{44134BAB-4A63-4B41-A38A-8D9DF151D2D7}"/>
              </a:ext>
            </a:extLst>
          </p:cNvPr>
          <p:cNvSpPr txBox="1">
            <a:spLocks/>
          </p:cNvSpPr>
          <p:nvPr/>
        </p:nvSpPr>
        <p:spPr>
          <a:xfrm>
            <a:off x="285015" y="1202809"/>
            <a:ext cx="7373085" cy="1887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Routing DAG (directed acyclic graph)?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no need to pre-specify any specific path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any outgoing link in the routing DAG can be dynamically utilized</a:t>
            </a:r>
          </a:p>
          <a:p>
            <a:pPr marL="508000" lvl="1" indent="-342900">
              <a:buFont typeface="+mj-lt"/>
              <a:buAutoNum type="romanLcPeriod"/>
              <a:defRPr/>
            </a:pPr>
            <a:endParaRPr lang="en-US" dirty="0">
              <a:solidFill>
                <a:srgbClr val="A00000"/>
              </a:solidFill>
            </a:endParaRPr>
          </a:p>
        </p:txBody>
      </p:sp>
      <p:pic>
        <p:nvPicPr>
          <p:cNvPr id="78" name="Picture 2" descr="White Thinking Person | Wiki | RWBY Amino">
            <a:extLst>
              <a:ext uri="{FF2B5EF4-FFF2-40B4-BE49-F238E27FC236}">
                <a16:creationId xmlns:a16="http://schemas.microsoft.com/office/drawing/2014/main" id="{5EBD9C48-1E81-5347-8030-649514D67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425" y="2790209"/>
            <a:ext cx="1310290" cy="163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91E1D8CE-A0A1-DA48-BC6B-9FEF8975506E}"/>
              </a:ext>
            </a:extLst>
          </p:cNvPr>
          <p:cNvGrpSpPr/>
          <p:nvPr/>
        </p:nvGrpSpPr>
        <p:grpSpPr>
          <a:xfrm>
            <a:off x="7172236" y="1478550"/>
            <a:ext cx="3063067" cy="1486659"/>
            <a:chOff x="8797878" y="1848433"/>
            <a:chExt cx="3063067" cy="1486659"/>
          </a:xfrm>
        </p:grpSpPr>
        <p:sp>
          <p:nvSpPr>
            <p:cNvPr id="76" name="Speech Bubble: Oval 105">
              <a:extLst>
                <a:ext uri="{FF2B5EF4-FFF2-40B4-BE49-F238E27FC236}">
                  <a16:creationId xmlns:a16="http://schemas.microsoft.com/office/drawing/2014/main" id="{E21DF5E7-940E-4844-B436-89F1023AF9CF}"/>
                </a:ext>
              </a:extLst>
            </p:cNvPr>
            <p:cNvSpPr/>
            <p:nvPr/>
          </p:nvSpPr>
          <p:spPr>
            <a:xfrm>
              <a:off x="8797878" y="1848433"/>
              <a:ext cx="3063067" cy="1486659"/>
            </a:xfrm>
            <a:prstGeom prst="wedgeEllipseCallout">
              <a:avLst>
                <a:gd name="adj1" fmla="val 66807"/>
                <a:gd name="adj2" fmla="val 57269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indent="0" algn="ctr">
                <a:buNone/>
              </a:pPr>
              <a:endParaRPr lang="en-US" sz="1800" dirty="0">
                <a:latin typeface="CMU Sans Serif Demi Condensed" panose="02000706000000000000" pitchFamily="2" charset="0"/>
                <a:ea typeface="CMU Sans Serif Demi Condensed" panose="02000706000000000000" pitchFamily="2" charset="0"/>
                <a:cs typeface="CMU Sans Serif Demi Condensed" panose="02000706000000000000" pitchFamily="2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E0B3AF22-50AD-A244-8886-3C3C54A9728F}"/>
                </a:ext>
              </a:extLst>
            </p:cNvPr>
            <p:cNvSpPr txBox="1"/>
            <p:nvPr/>
          </p:nvSpPr>
          <p:spPr>
            <a:xfrm>
              <a:off x="8878480" y="2224947"/>
              <a:ext cx="2982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00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Is DAG sufficient to guarantee </a:t>
              </a:r>
              <a:r>
                <a:rPr lang="en-US" dirty="0">
                  <a:solidFill>
                    <a:srgbClr val="67CD0A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optimal resiliency </a:t>
              </a:r>
              <a:r>
                <a:rPr lang="en-US" dirty="0">
                  <a:solidFill>
                    <a:schemeClr val="bg1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for any topology?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53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Routing DAGs Sufficient for Resiliency?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1449838" y="3708397"/>
            <a:ext cx="9087531" cy="2300813"/>
            <a:chOff x="-863109" y="1689693"/>
            <a:chExt cx="10865011" cy="2513769"/>
          </a:xfrm>
        </p:grpSpPr>
        <p:sp>
          <p:nvSpPr>
            <p:cNvPr id="105" name="TextBox 104"/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110" name="TextBox 109"/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111" name="Straight Arrow Connector 110"/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/>
              <p:nvPr/>
            </p:nvCxnSpPr>
            <p:spPr>
              <a:xfrm flipH="1">
                <a:off x="4882098" y="3099651"/>
                <a:ext cx="720331" cy="349908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4882098" y="2457112"/>
                <a:ext cx="720331" cy="44553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/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141" name="Group 140"/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143" name="Straight Arrow Connector 142"/>
                <p:cNvCxnSpPr/>
                <p:nvPr/>
              </p:nvCxnSpPr>
              <p:spPr>
                <a:xfrm flipH="1">
                  <a:off x="8075247" y="5894422"/>
                  <a:ext cx="618826" cy="340221"/>
                </a:xfrm>
                <a:prstGeom prst="straightConnector1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 flipH="1">
                  <a:off x="7181394" y="5229672"/>
                  <a:ext cx="588209" cy="414626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 flipH="1" flipV="1">
                  <a:off x="7181394" y="5841299"/>
                  <a:ext cx="588209" cy="393345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8075247" y="5229672"/>
                  <a:ext cx="618826" cy="467750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7" name="Oval 146"/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48" name="Oval 147"/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49" name="Oval 148"/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0" name="Oval 149"/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142" name="TextBox 141"/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cxnSp>
        <p:nvCxnSpPr>
          <p:cNvPr id="153" name="Curved Connector 152"/>
          <p:cNvCxnSpPr/>
          <p:nvPr/>
        </p:nvCxnSpPr>
        <p:spPr bwMode="auto">
          <a:xfrm flipV="1">
            <a:off x="3984168" y="4241796"/>
            <a:ext cx="457200" cy="304800"/>
          </a:xfrm>
          <a:prstGeom prst="curvedConnector3">
            <a:avLst/>
          </a:prstGeom>
          <a:solidFill>
            <a:srgbClr val="9EC57B"/>
          </a:solidFill>
          <a:ln w="15875" cap="flat" cmpd="sng" algn="ctr">
            <a:solidFill>
              <a:srgbClr val="67CD0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4" name="Straight Arrow Connector 153"/>
          <p:cNvCxnSpPr/>
          <p:nvPr/>
        </p:nvCxnSpPr>
        <p:spPr bwMode="auto">
          <a:xfrm>
            <a:off x="4669968" y="4698996"/>
            <a:ext cx="0" cy="381000"/>
          </a:xfrm>
          <a:prstGeom prst="straightConnector1">
            <a:avLst/>
          </a:prstGeom>
          <a:solidFill>
            <a:srgbClr val="9EC57B"/>
          </a:solidFill>
          <a:ln w="15875" cap="flat" cmpd="sng" algn="ctr">
            <a:solidFill>
              <a:srgbClr val="67CD0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5" name="Curved Connector 154"/>
          <p:cNvCxnSpPr/>
          <p:nvPr/>
        </p:nvCxnSpPr>
        <p:spPr bwMode="auto">
          <a:xfrm flipV="1">
            <a:off x="4822368" y="5156196"/>
            <a:ext cx="457200" cy="228600"/>
          </a:xfrm>
          <a:prstGeom prst="curvedConnector3">
            <a:avLst/>
          </a:prstGeom>
          <a:solidFill>
            <a:srgbClr val="9EC57B"/>
          </a:solidFill>
          <a:ln w="15875" cap="flat" cmpd="sng" algn="ctr">
            <a:solidFill>
              <a:srgbClr val="67CD0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6" name="Straight Connector 155"/>
          <p:cNvCxnSpPr/>
          <p:nvPr/>
        </p:nvCxnSpPr>
        <p:spPr bwMode="auto">
          <a:xfrm>
            <a:off x="3118371" y="4503246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 bwMode="auto">
          <a:xfrm>
            <a:off x="6128658" y="4514132"/>
            <a:ext cx="0" cy="653372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 bwMode="auto">
          <a:xfrm>
            <a:off x="8587574" y="4535654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137" idx="4"/>
            <a:endCxn id="136" idx="0"/>
          </p:cNvCxnSpPr>
          <p:nvPr/>
        </p:nvCxnSpPr>
        <p:spPr bwMode="auto">
          <a:xfrm>
            <a:off x="4574852" y="4522865"/>
            <a:ext cx="0" cy="664834"/>
          </a:xfrm>
          <a:prstGeom prst="line">
            <a:avLst/>
          </a:prstGeom>
          <a:ln w="38100" cmpd="sng">
            <a:solidFill>
              <a:srgbClr val="67CD0A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6912C02-266B-1249-B505-EA36062221E1}"/>
              </a:ext>
            </a:extLst>
          </p:cNvPr>
          <p:cNvSpPr txBox="1"/>
          <p:nvPr/>
        </p:nvSpPr>
        <p:spPr>
          <a:xfrm>
            <a:off x="384354" y="3031902"/>
            <a:ext cx="62215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New (slightly modified) Toy Network Example</a:t>
            </a:r>
          </a:p>
        </p:txBody>
      </p:sp>
      <p:pic>
        <p:nvPicPr>
          <p:cNvPr id="66" name="Graphic 65" descr="Close">
            <a:extLst>
              <a:ext uri="{FF2B5EF4-FFF2-40B4-BE49-F238E27FC236}">
                <a16:creationId xmlns:a16="http://schemas.microsoft.com/office/drawing/2014/main" id="{9C584558-57AD-3146-A05D-6B56C83881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3967253" y="4891699"/>
            <a:ext cx="344538" cy="344538"/>
          </a:xfrm>
          <a:prstGeom prst="rect">
            <a:avLst/>
          </a:prstGeom>
        </p:spPr>
      </p:pic>
      <p:pic>
        <p:nvPicPr>
          <p:cNvPr id="67" name="Graphic 66" descr="Close">
            <a:extLst>
              <a:ext uri="{FF2B5EF4-FFF2-40B4-BE49-F238E27FC236}">
                <a16:creationId xmlns:a16="http://schemas.microsoft.com/office/drawing/2014/main" id="{79352BB2-BB36-8846-8C26-D962FB91C2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728366" y="4380325"/>
            <a:ext cx="344538" cy="344538"/>
          </a:xfrm>
          <a:prstGeom prst="rect">
            <a:avLst/>
          </a:prstGeom>
        </p:spPr>
      </p:pic>
      <p:sp>
        <p:nvSpPr>
          <p:cNvPr id="69" name="Content Placeholder 2">
            <a:extLst>
              <a:ext uri="{FF2B5EF4-FFF2-40B4-BE49-F238E27FC236}">
                <a16:creationId xmlns:a16="http://schemas.microsoft.com/office/drawing/2014/main" id="{100E0FB5-3A23-F141-A177-3360FF852794}"/>
              </a:ext>
            </a:extLst>
          </p:cNvPr>
          <p:cNvSpPr txBox="1">
            <a:spLocks/>
          </p:cNvSpPr>
          <p:nvPr/>
        </p:nvSpPr>
        <p:spPr>
          <a:xfrm>
            <a:off x="285015" y="1202809"/>
            <a:ext cx="7373085" cy="1887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Routing DAG (directed acyclic graph)?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no need to pre-specify any specific path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any outgoing link in the routing DAG can be dynamically utilized</a:t>
            </a:r>
          </a:p>
          <a:p>
            <a:pPr marL="508000" lvl="1" indent="-342900">
              <a:buFont typeface="+mj-lt"/>
              <a:buAutoNum type="romanLcPeriod"/>
              <a:defRPr/>
            </a:pPr>
            <a:endParaRPr lang="en-US" dirty="0">
              <a:solidFill>
                <a:srgbClr val="A00000"/>
              </a:solidFill>
            </a:endParaRPr>
          </a:p>
        </p:txBody>
      </p:sp>
      <p:pic>
        <p:nvPicPr>
          <p:cNvPr id="73" name="Picture 2" descr="White Thinking Person | Wiki | RWBY Amino">
            <a:extLst>
              <a:ext uri="{FF2B5EF4-FFF2-40B4-BE49-F238E27FC236}">
                <a16:creationId xmlns:a16="http://schemas.microsoft.com/office/drawing/2014/main" id="{523442B3-3CFF-3F47-9D69-F5D390A8A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425" y="2790209"/>
            <a:ext cx="1310290" cy="163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458587B9-413B-314F-AE85-52A8E79967E2}"/>
              </a:ext>
            </a:extLst>
          </p:cNvPr>
          <p:cNvGrpSpPr/>
          <p:nvPr/>
        </p:nvGrpSpPr>
        <p:grpSpPr>
          <a:xfrm>
            <a:off x="7172236" y="1478550"/>
            <a:ext cx="3063067" cy="1486659"/>
            <a:chOff x="8797878" y="1848433"/>
            <a:chExt cx="3063067" cy="1486659"/>
          </a:xfrm>
        </p:grpSpPr>
        <p:sp>
          <p:nvSpPr>
            <p:cNvPr id="71" name="Speech Bubble: Oval 105">
              <a:extLst>
                <a:ext uri="{FF2B5EF4-FFF2-40B4-BE49-F238E27FC236}">
                  <a16:creationId xmlns:a16="http://schemas.microsoft.com/office/drawing/2014/main" id="{C3BB5936-9685-7D43-9561-9BC487B3C608}"/>
                </a:ext>
              </a:extLst>
            </p:cNvPr>
            <p:cNvSpPr/>
            <p:nvPr/>
          </p:nvSpPr>
          <p:spPr>
            <a:xfrm>
              <a:off x="8797878" y="1848433"/>
              <a:ext cx="3063067" cy="1486659"/>
            </a:xfrm>
            <a:prstGeom prst="wedgeEllipseCallout">
              <a:avLst>
                <a:gd name="adj1" fmla="val 66807"/>
                <a:gd name="adj2" fmla="val 57269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indent="0" algn="ctr">
                <a:buNone/>
              </a:pPr>
              <a:endParaRPr lang="en-US" sz="1800" dirty="0">
                <a:latin typeface="CMU Sans Serif Demi Condensed" panose="02000706000000000000" pitchFamily="2" charset="0"/>
                <a:ea typeface="CMU Sans Serif Demi Condensed" panose="02000706000000000000" pitchFamily="2" charset="0"/>
                <a:cs typeface="CMU Sans Serif Demi Condensed" panose="02000706000000000000" pitchFamily="2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28CFD18-20C2-9844-A8DD-712E21048FAE}"/>
                </a:ext>
              </a:extLst>
            </p:cNvPr>
            <p:cNvSpPr txBox="1"/>
            <p:nvPr/>
          </p:nvSpPr>
          <p:spPr>
            <a:xfrm>
              <a:off x="8878480" y="2224947"/>
              <a:ext cx="2982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00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Is DAG sufficient to guarantee </a:t>
              </a:r>
              <a:r>
                <a:rPr lang="en-US" dirty="0">
                  <a:solidFill>
                    <a:srgbClr val="67CD0A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optimal resiliency </a:t>
              </a:r>
              <a:r>
                <a:rPr lang="en-US" dirty="0">
                  <a:solidFill>
                    <a:schemeClr val="bg1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for any topology?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514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Routing DAGs Sufficient for Resiliency?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552234" y="3561889"/>
            <a:ext cx="9087531" cy="2300813"/>
            <a:chOff x="-863109" y="1689693"/>
            <a:chExt cx="10865011" cy="2513769"/>
          </a:xfrm>
        </p:grpSpPr>
        <p:sp>
          <p:nvSpPr>
            <p:cNvPr id="54" name="TextBox 53"/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61" name="Straight Arrow Connector 60"/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/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 flipH="1">
                <a:off x="4882098" y="3099651"/>
                <a:ext cx="720331" cy="349908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4882098" y="2457112"/>
                <a:ext cx="720331" cy="44553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93" name="Straight Arrow Connector 92"/>
                <p:cNvCxnSpPr/>
                <p:nvPr/>
              </p:nvCxnSpPr>
              <p:spPr>
                <a:xfrm flipH="1">
                  <a:off x="8075247" y="5894422"/>
                  <a:ext cx="618826" cy="340221"/>
                </a:xfrm>
                <a:prstGeom prst="straightConnector1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H="1">
                  <a:off x="7181394" y="5229672"/>
                  <a:ext cx="588209" cy="414626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flipH="1" flipV="1">
                  <a:off x="7181394" y="5841299"/>
                  <a:ext cx="588209" cy="393345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8075247" y="5229672"/>
                  <a:ext cx="618826" cy="467750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Oval 96"/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98" name="Oval 97"/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99" name="Oval 98"/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92" name="TextBox 91"/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cxnSp>
        <p:nvCxnSpPr>
          <p:cNvPr id="104" name="Curved Connector 103"/>
          <p:cNvCxnSpPr/>
          <p:nvPr/>
        </p:nvCxnSpPr>
        <p:spPr bwMode="auto">
          <a:xfrm rot="16200000" flipH="1">
            <a:off x="4010363" y="5009688"/>
            <a:ext cx="304800" cy="304800"/>
          </a:xfrm>
          <a:prstGeom prst="curvedConnector3">
            <a:avLst/>
          </a:prstGeom>
          <a:solidFill>
            <a:srgbClr val="9EC57B"/>
          </a:solidFill>
          <a:ln w="15875" cap="flat" cmpd="sng" algn="ctr">
            <a:solidFill>
              <a:srgbClr val="67CD0A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5" name="TextBox 104"/>
          <p:cNvSpPr txBox="1"/>
          <p:nvPr/>
        </p:nvSpPr>
        <p:spPr>
          <a:xfrm>
            <a:off x="4307058" y="508588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?</a:t>
            </a:r>
          </a:p>
        </p:txBody>
      </p:sp>
      <p:cxnSp>
        <p:nvCxnSpPr>
          <p:cNvPr id="106" name="Straight Connector 105"/>
          <p:cNvCxnSpPr/>
          <p:nvPr/>
        </p:nvCxnSpPr>
        <p:spPr bwMode="auto">
          <a:xfrm>
            <a:off x="3209878" y="4332884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 bwMode="auto">
          <a:xfrm>
            <a:off x="6229723" y="4379093"/>
            <a:ext cx="0" cy="653372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 bwMode="auto">
          <a:xfrm>
            <a:off x="8689966" y="4386717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>
            <a:stCxn id="87" idx="4"/>
            <a:endCxn id="86" idx="0"/>
          </p:cNvCxnSpPr>
          <p:nvPr/>
        </p:nvCxnSpPr>
        <p:spPr bwMode="auto">
          <a:xfrm>
            <a:off x="4677247" y="4376356"/>
            <a:ext cx="0" cy="664834"/>
          </a:xfrm>
          <a:prstGeom prst="line">
            <a:avLst/>
          </a:prstGeom>
          <a:ln w="38100" cmpd="sng">
            <a:solidFill>
              <a:srgbClr val="67CD0A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3AC3ED78-EB0D-8D41-8CA3-C0FC05C37F83}"/>
              </a:ext>
            </a:extLst>
          </p:cNvPr>
          <p:cNvSpPr txBox="1"/>
          <p:nvPr/>
        </p:nvSpPr>
        <p:spPr>
          <a:xfrm>
            <a:off x="384354" y="3031902"/>
            <a:ext cx="62215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New (slightly modified) Toy Network Example</a:t>
            </a:r>
          </a:p>
        </p:txBody>
      </p:sp>
      <p:pic>
        <p:nvPicPr>
          <p:cNvPr id="109" name="Graphic 108" descr="Close">
            <a:extLst>
              <a:ext uri="{FF2B5EF4-FFF2-40B4-BE49-F238E27FC236}">
                <a16:creationId xmlns:a16="http://schemas.microsoft.com/office/drawing/2014/main" id="{CD9097DF-20E7-8D4A-95D9-CA2C67799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882078" y="4849603"/>
            <a:ext cx="344538" cy="344538"/>
          </a:xfrm>
          <a:prstGeom prst="rect">
            <a:avLst/>
          </a:prstGeom>
        </p:spPr>
      </p:pic>
      <p:pic>
        <p:nvPicPr>
          <p:cNvPr id="110" name="Graphic 109" descr="Close">
            <a:extLst>
              <a:ext uri="{FF2B5EF4-FFF2-40B4-BE49-F238E27FC236}">
                <a16:creationId xmlns:a16="http://schemas.microsoft.com/office/drawing/2014/main" id="{59546652-7D78-AA4C-AE44-F0F45C0290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129831" y="4283463"/>
            <a:ext cx="344538" cy="344538"/>
          </a:xfrm>
          <a:prstGeom prst="rect">
            <a:avLst/>
          </a:prstGeom>
        </p:spPr>
      </p:pic>
      <p:sp>
        <p:nvSpPr>
          <p:cNvPr id="112" name="Content Placeholder 2">
            <a:extLst>
              <a:ext uri="{FF2B5EF4-FFF2-40B4-BE49-F238E27FC236}">
                <a16:creationId xmlns:a16="http://schemas.microsoft.com/office/drawing/2014/main" id="{FA2F3635-C489-E84E-BF4E-EFED220E767D}"/>
              </a:ext>
            </a:extLst>
          </p:cNvPr>
          <p:cNvSpPr txBox="1">
            <a:spLocks/>
          </p:cNvSpPr>
          <p:nvPr/>
        </p:nvSpPr>
        <p:spPr>
          <a:xfrm>
            <a:off x="285015" y="1202809"/>
            <a:ext cx="7373085" cy="1887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Routing DAG (directed acyclic graph)?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no need to pre-specify any specific path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any outgoing link in the routing DAG can be dynamically utilized</a:t>
            </a:r>
          </a:p>
          <a:p>
            <a:pPr marL="508000" lvl="1" indent="-342900">
              <a:buFont typeface="+mj-lt"/>
              <a:buAutoNum type="romanLcPeriod"/>
              <a:defRPr/>
            </a:pPr>
            <a:endParaRPr lang="en-US" dirty="0">
              <a:solidFill>
                <a:srgbClr val="A00000"/>
              </a:solidFill>
            </a:endParaRPr>
          </a:p>
        </p:txBody>
      </p:sp>
      <p:pic>
        <p:nvPicPr>
          <p:cNvPr id="116" name="Picture 2" descr="White Thinking Person | Wiki | RWBY Amino">
            <a:extLst>
              <a:ext uri="{FF2B5EF4-FFF2-40B4-BE49-F238E27FC236}">
                <a16:creationId xmlns:a16="http://schemas.microsoft.com/office/drawing/2014/main" id="{637D07A0-FC7D-B144-B4FA-F201F8D4D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425" y="2790209"/>
            <a:ext cx="1310290" cy="163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B87E82A7-0E56-D047-BC19-A7B4985568E7}"/>
              </a:ext>
            </a:extLst>
          </p:cNvPr>
          <p:cNvGrpSpPr/>
          <p:nvPr/>
        </p:nvGrpSpPr>
        <p:grpSpPr>
          <a:xfrm>
            <a:off x="7172236" y="1478550"/>
            <a:ext cx="3063067" cy="1486659"/>
            <a:chOff x="8797878" y="1848433"/>
            <a:chExt cx="3063067" cy="1486659"/>
          </a:xfrm>
        </p:grpSpPr>
        <p:sp>
          <p:nvSpPr>
            <p:cNvPr id="114" name="Speech Bubble: Oval 105">
              <a:extLst>
                <a:ext uri="{FF2B5EF4-FFF2-40B4-BE49-F238E27FC236}">
                  <a16:creationId xmlns:a16="http://schemas.microsoft.com/office/drawing/2014/main" id="{46785186-4F47-8543-972A-D45AF580EE66}"/>
                </a:ext>
              </a:extLst>
            </p:cNvPr>
            <p:cNvSpPr/>
            <p:nvPr/>
          </p:nvSpPr>
          <p:spPr>
            <a:xfrm>
              <a:off x="8797878" y="1848433"/>
              <a:ext cx="3063067" cy="1486659"/>
            </a:xfrm>
            <a:prstGeom prst="wedgeEllipseCallout">
              <a:avLst>
                <a:gd name="adj1" fmla="val 66807"/>
                <a:gd name="adj2" fmla="val 57269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indent="0" algn="ctr">
                <a:buNone/>
              </a:pPr>
              <a:endParaRPr lang="en-US" sz="1800" dirty="0">
                <a:latin typeface="CMU Sans Serif Demi Condensed" panose="02000706000000000000" pitchFamily="2" charset="0"/>
                <a:ea typeface="CMU Sans Serif Demi Condensed" panose="02000706000000000000" pitchFamily="2" charset="0"/>
                <a:cs typeface="CMU Sans Serif Demi Condensed" panose="02000706000000000000" pitchFamily="2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E16781CE-6262-F944-9FB5-8826E34E0773}"/>
                </a:ext>
              </a:extLst>
            </p:cNvPr>
            <p:cNvSpPr txBox="1"/>
            <p:nvPr/>
          </p:nvSpPr>
          <p:spPr>
            <a:xfrm>
              <a:off x="8878480" y="2224947"/>
              <a:ext cx="2982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00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Is DAG sufficient to guarantee </a:t>
              </a:r>
              <a:r>
                <a:rPr lang="en-US" dirty="0">
                  <a:solidFill>
                    <a:srgbClr val="67CD0A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optimal resiliency </a:t>
              </a:r>
              <a:r>
                <a:rPr lang="en-US" dirty="0">
                  <a:solidFill>
                    <a:schemeClr val="bg1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for any topology?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06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Network Scale, Failure, and Resilient Routing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Adding more switches and links to networks </a:t>
            </a:r>
          </a:p>
          <a:p>
            <a:pPr marL="457200" lvl="1" indent="-279400"/>
            <a:r>
              <a:rPr lang="en-US" sz="2400" dirty="0">
                <a:solidFill>
                  <a:srgbClr val="4472C4"/>
                </a:solidFill>
              </a:rPr>
              <a:t>Increases available </a:t>
            </a:r>
            <a:r>
              <a:rPr lang="en-US" sz="2400" i="1" dirty="0">
                <a:solidFill>
                  <a:srgbClr val="A00000"/>
                </a:solidFill>
              </a:rPr>
              <a:t>parallelism</a:t>
            </a:r>
          </a:p>
          <a:p>
            <a:pPr marL="457200" lvl="1" indent="-279400"/>
            <a:r>
              <a:rPr lang="en-US" sz="2400" dirty="0">
                <a:solidFill>
                  <a:srgbClr val="4472C4"/>
                </a:solidFill>
              </a:rPr>
              <a:t>An effective way to meet insatiable application demands for bandwidth</a:t>
            </a:r>
          </a:p>
          <a:p>
            <a:pPr marL="457200" lvl="1" indent="-279400"/>
            <a:r>
              <a:rPr lang="en-US" sz="2400" dirty="0">
                <a:solidFill>
                  <a:srgbClr val="4472C4"/>
                </a:solidFill>
              </a:rPr>
              <a:t>Leads to a far richer network topology (often many </a:t>
            </a:r>
            <a:r>
              <a:rPr lang="en-US" sz="2400" i="1" dirty="0">
                <a:solidFill>
                  <a:srgbClr val="A00000"/>
                </a:solidFill>
              </a:rPr>
              <a:t>diverse</a:t>
            </a:r>
            <a:r>
              <a:rPr lang="en-US" sz="2400" dirty="0">
                <a:solidFill>
                  <a:srgbClr val="A00000"/>
                </a:solidFill>
              </a:rPr>
              <a:t> </a:t>
            </a:r>
            <a:r>
              <a:rPr lang="en-US" sz="2400" dirty="0">
                <a:solidFill>
                  <a:srgbClr val="4472C4"/>
                </a:solidFill>
              </a:rPr>
              <a:t>paths between two end points) 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2400" dirty="0"/>
              <a:t>However, with the growing network scale</a:t>
            </a:r>
          </a:p>
          <a:p>
            <a:pPr marL="457200" lvl="1" indent="-279400"/>
            <a:r>
              <a:rPr lang="en-US" sz="2400" dirty="0">
                <a:solidFill>
                  <a:srgbClr val="4472C4"/>
                </a:solidFill>
              </a:rPr>
              <a:t>The probability of </a:t>
            </a:r>
            <a:r>
              <a:rPr lang="en-US" sz="2400" dirty="0">
                <a:solidFill>
                  <a:srgbClr val="A00000"/>
                </a:solidFill>
              </a:rPr>
              <a:t>failures </a:t>
            </a:r>
            <a:r>
              <a:rPr lang="en-US" sz="2400" dirty="0">
                <a:solidFill>
                  <a:srgbClr val="4472C4"/>
                </a:solidFill>
              </a:rPr>
              <a:t>becomes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A00000"/>
                </a:solidFill>
              </a:rPr>
              <a:t>higher </a:t>
            </a:r>
          </a:p>
          <a:p>
            <a:pPr marL="457200" lvl="1" indent="-279400"/>
            <a:r>
              <a:rPr lang="en-US" sz="2400" dirty="0"/>
              <a:t> </a:t>
            </a:r>
            <a:r>
              <a:rPr lang="en-US" sz="2400" i="1" dirty="0">
                <a:solidFill>
                  <a:srgbClr val="A00000"/>
                </a:solidFill>
              </a:rPr>
              <a:t>Resilient</a:t>
            </a:r>
            <a:r>
              <a:rPr lang="en-US" sz="2400" dirty="0">
                <a:solidFill>
                  <a:srgbClr val="A00000"/>
                </a:solidFill>
              </a:rPr>
              <a:t> </a:t>
            </a:r>
            <a:r>
              <a:rPr lang="en-US" sz="2400" dirty="0">
                <a:solidFill>
                  <a:srgbClr val="4472C4"/>
                </a:solidFill>
              </a:rPr>
              <a:t>routing – e.g., via </a:t>
            </a:r>
            <a:r>
              <a:rPr lang="en-US" sz="2400" i="1" dirty="0">
                <a:solidFill>
                  <a:srgbClr val="A00000"/>
                </a:solidFill>
              </a:rPr>
              <a:t>pro-active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4472C4"/>
                </a:solidFill>
              </a:rPr>
              <a:t>fast failover mechanisms – is imperative, to meet ever stringent availability, reliability and </a:t>
            </a:r>
            <a:r>
              <a:rPr lang="en-US" sz="2400" dirty="0" err="1">
                <a:solidFill>
                  <a:srgbClr val="4472C4"/>
                </a:solidFill>
              </a:rPr>
              <a:t>QoS</a:t>
            </a:r>
            <a:r>
              <a:rPr lang="en-US" sz="2400" dirty="0">
                <a:solidFill>
                  <a:srgbClr val="4472C4"/>
                </a:solidFill>
              </a:rPr>
              <a:t> requirements demanded by applications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61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Routing DAGs Sufficient for Resiliency?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1552234" y="3586836"/>
            <a:ext cx="9087531" cy="2300813"/>
            <a:chOff x="-863109" y="1689693"/>
            <a:chExt cx="10865011" cy="2513769"/>
          </a:xfrm>
        </p:grpSpPr>
        <p:sp>
          <p:nvSpPr>
            <p:cNvPr id="113" name="TextBox 112"/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118" name="TextBox 117"/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119" name="Straight Arrow Connector 118"/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extBox 121"/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/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130" name="Straight Connector 129"/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Arrow Connector 130"/>
              <p:cNvCxnSpPr/>
              <p:nvPr/>
            </p:nvCxnSpPr>
            <p:spPr>
              <a:xfrm flipH="1">
                <a:off x="4882098" y="3099651"/>
                <a:ext cx="720331" cy="349908"/>
              </a:xfrm>
              <a:prstGeom prst="straightConnector1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4882098" y="2457112"/>
                <a:ext cx="720331" cy="44553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TextBox 134"/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151" name="Straight Arrow Connector 150"/>
                <p:cNvCxnSpPr/>
                <p:nvPr/>
              </p:nvCxnSpPr>
              <p:spPr>
                <a:xfrm flipH="1">
                  <a:off x="8075247" y="5894422"/>
                  <a:ext cx="618826" cy="340221"/>
                </a:xfrm>
                <a:prstGeom prst="straightConnector1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 flipH="1">
                  <a:off x="7181394" y="5229672"/>
                  <a:ext cx="588209" cy="414626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 flipH="1" flipV="1">
                  <a:off x="7181394" y="5841299"/>
                  <a:ext cx="588209" cy="393345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triangl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8075247" y="5229672"/>
                  <a:ext cx="618826" cy="467750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5" name="Oval 154"/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6" name="Oval 155"/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8" name="Oval 157"/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150" name="TextBox 149"/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117" name="TextBox 116"/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cxnSp>
        <p:nvCxnSpPr>
          <p:cNvPr id="159" name="Straight Connector 158"/>
          <p:cNvCxnSpPr/>
          <p:nvPr/>
        </p:nvCxnSpPr>
        <p:spPr bwMode="auto">
          <a:xfrm>
            <a:off x="3209878" y="4370531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 bwMode="auto">
          <a:xfrm>
            <a:off x="4677247" y="4401303"/>
            <a:ext cx="0" cy="664834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 bwMode="auto">
          <a:xfrm>
            <a:off x="6229723" y="4416740"/>
            <a:ext cx="0" cy="653372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 bwMode="auto">
          <a:xfrm>
            <a:off x="8689966" y="4424364"/>
            <a:ext cx="0" cy="66483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 bwMode="auto">
          <a:xfrm>
            <a:off x="4677876" y="4425035"/>
            <a:ext cx="0" cy="664834"/>
          </a:xfrm>
          <a:prstGeom prst="line">
            <a:avLst/>
          </a:prstGeom>
          <a:ln w="38100" cmpd="sng">
            <a:solidFill>
              <a:srgbClr val="67CD0A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970C8BA8-96B7-244A-B18B-8C5FBB7BD1D6}"/>
              </a:ext>
            </a:extLst>
          </p:cNvPr>
          <p:cNvSpPr txBox="1"/>
          <p:nvPr/>
        </p:nvSpPr>
        <p:spPr>
          <a:xfrm>
            <a:off x="384354" y="3031902"/>
            <a:ext cx="62215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New (slightly modified) Toy Network Example</a:t>
            </a:r>
          </a:p>
        </p:txBody>
      </p:sp>
      <p:pic>
        <p:nvPicPr>
          <p:cNvPr id="66" name="Graphic 65" descr="Close">
            <a:extLst>
              <a:ext uri="{FF2B5EF4-FFF2-40B4-BE49-F238E27FC236}">
                <a16:creationId xmlns:a16="http://schemas.microsoft.com/office/drawing/2014/main" id="{920255C5-83A8-0D42-9844-D8FB62CE71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129831" y="4283463"/>
            <a:ext cx="344538" cy="344538"/>
          </a:xfrm>
          <a:prstGeom prst="rect">
            <a:avLst/>
          </a:prstGeom>
        </p:spPr>
      </p:pic>
      <p:pic>
        <p:nvPicPr>
          <p:cNvPr id="67" name="Graphic 66" descr="Close">
            <a:extLst>
              <a:ext uri="{FF2B5EF4-FFF2-40B4-BE49-F238E27FC236}">
                <a16:creationId xmlns:a16="http://schemas.microsoft.com/office/drawing/2014/main" id="{7BAFA20C-DC32-9B4D-956D-CE52678696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902522" y="4894544"/>
            <a:ext cx="344538" cy="344538"/>
          </a:xfrm>
          <a:prstGeom prst="rect">
            <a:avLst/>
          </a:prstGeom>
        </p:spPr>
      </p:pic>
      <p:pic>
        <p:nvPicPr>
          <p:cNvPr id="68" name="Graphic 67" descr="Close">
            <a:extLst>
              <a:ext uri="{FF2B5EF4-FFF2-40B4-BE49-F238E27FC236}">
                <a16:creationId xmlns:a16="http://schemas.microsoft.com/office/drawing/2014/main" id="{64E6C7E1-EA2C-7A4C-B630-7F1830D5F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096797" y="4828609"/>
            <a:ext cx="344538" cy="344538"/>
          </a:xfrm>
          <a:prstGeom prst="rect">
            <a:avLst/>
          </a:prstGeom>
        </p:spPr>
      </p:pic>
      <p:pic>
        <p:nvPicPr>
          <p:cNvPr id="69" name="Graphic 68" descr="Close">
            <a:extLst>
              <a:ext uri="{FF2B5EF4-FFF2-40B4-BE49-F238E27FC236}">
                <a16:creationId xmlns:a16="http://schemas.microsoft.com/office/drawing/2014/main" id="{0EA9C4EB-50C8-5544-B668-7580E89991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847821" y="4283462"/>
            <a:ext cx="344538" cy="344538"/>
          </a:xfrm>
          <a:prstGeom prst="rect">
            <a:avLst/>
          </a:prstGeom>
        </p:spPr>
      </p:pic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33B1A387-51B2-F140-A2A6-75194562A6B4}"/>
              </a:ext>
            </a:extLst>
          </p:cNvPr>
          <p:cNvSpPr txBox="1">
            <a:spLocks/>
          </p:cNvSpPr>
          <p:nvPr/>
        </p:nvSpPr>
        <p:spPr>
          <a:xfrm>
            <a:off x="285015" y="1202809"/>
            <a:ext cx="7373085" cy="1887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Routing DAG (directed acyclic graph)?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no need to pre-specify any specific path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any outgoing link in the routing DAG can be dynamically utilized</a:t>
            </a:r>
          </a:p>
          <a:p>
            <a:pPr marL="508000" lvl="1" indent="-342900">
              <a:buFont typeface="+mj-lt"/>
              <a:buAutoNum type="romanLcPeriod"/>
              <a:defRPr/>
            </a:pPr>
            <a:endParaRPr lang="en-US" dirty="0">
              <a:solidFill>
                <a:srgbClr val="A00000"/>
              </a:solidFill>
            </a:endParaRPr>
          </a:p>
        </p:txBody>
      </p:sp>
      <p:pic>
        <p:nvPicPr>
          <p:cNvPr id="75" name="Picture 2" descr="White Thinking Person | Wiki | RWBY Amino">
            <a:extLst>
              <a:ext uri="{FF2B5EF4-FFF2-40B4-BE49-F238E27FC236}">
                <a16:creationId xmlns:a16="http://schemas.microsoft.com/office/drawing/2014/main" id="{DA6FC3D1-C908-5F4B-8802-2DA5CFF8F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425" y="2790209"/>
            <a:ext cx="1310290" cy="163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57BD67AC-71D1-5642-92AE-91D08A38CF12}"/>
              </a:ext>
            </a:extLst>
          </p:cNvPr>
          <p:cNvGrpSpPr/>
          <p:nvPr/>
        </p:nvGrpSpPr>
        <p:grpSpPr>
          <a:xfrm>
            <a:off x="7172236" y="1478550"/>
            <a:ext cx="3063067" cy="1486659"/>
            <a:chOff x="8797878" y="1848433"/>
            <a:chExt cx="3063067" cy="1486659"/>
          </a:xfrm>
        </p:grpSpPr>
        <p:sp>
          <p:nvSpPr>
            <p:cNvPr id="73" name="Speech Bubble: Oval 105">
              <a:extLst>
                <a:ext uri="{FF2B5EF4-FFF2-40B4-BE49-F238E27FC236}">
                  <a16:creationId xmlns:a16="http://schemas.microsoft.com/office/drawing/2014/main" id="{BDBB8D18-0A7D-A64C-8E74-F9198B23F523}"/>
                </a:ext>
              </a:extLst>
            </p:cNvPr>
            <p:cNvSpPr/>
            <p:nvPr/>
          </p:nvSpPr>
          <p:spPr>
            <a:xfrm>
              <a:off x="8797878" y="1848433"/>
              <a:ext cx="3063067" cy="1486659"/>
            </a:xfrm>
            <a:prstGeom prst="wedgeEllipseCallout">
              <a:avLst>
                <a:gd name="adj1" fmla="val 66807"/>
                <a:gd name="adj2" fmla="val 57269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indent="0" algn="ctr">
                <a:buNone/>
              </a:pPr>
              <a:endParaRPr lang="en-US" sz="1800" dirty="0">
                <a:latin typeface="CMU Sans Serif Demi Condensed" panose="02000706000000000000" pitchFamily="2" charset="0"/>
                <a:ea typeface="CMU Sans Serif Demi Condensed" panose="02000706000000000000" pitchFamily="2" charset="0"/>
                <a:cs typeface="CMU Sans Serif Demi Condensed" panose="02000706000000000000" pitchFamily="2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507EC60-22BA-9440-B8CD-141532DCF951}"/>
                </a:ext>
              </a:extLst>
            </p:cNvPr>
            <p:cNvSpPr txBox="1"/>
            <p:nvPr/>
          </p:nvSpPr>
          <p:spPr>
            <a:xfrm>
              <a:off x="8878480" y="2224947"/>
              <a:ext cx="2982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00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Is DAG sufficient to guarantee </a:t>
              </a:r>
              <a:r>
                <a:rPr lang="en-US" dirty="0">
                  <a:solidFill>
                    <a:srgbClr val="67CD0A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optimal resiliency </a:t>
              </a:r>
              <a:r>
                <a:rPr lang="en-US" dirty="0">
                  <a:solidFill>
                    <a:schemeClr val="bg1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for any topology?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665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A042C4-FC6A-3146-A6E6-500E77706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A417894-D126-5F42-B4F1-6BDD90ED9458}"/>
              </a:ext>
            </a:extLst>
          </p:cNvPr>
          <p:cNvSpPr/>
          <p:nvPr/>
        </p:nvSpPr>
        <p:spPr>
          <a:xfrm>
            <a:off x="2258350" y="1468037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2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0D8498B-C640-C047-B5EF-4081045841BC}"/>
              </a:ext>
            </a:extLst>
          </p:cNvPr>
          <p:cNvSpPr/>
          <p:nvPr/>
        </p:nvSpPr>
        <p:spPr>
          <a:xfrm>
            <a:off x="3341550" y="1469885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Routing Via Preorders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CC8A09A-FD36-8A49-B992-9E4CA96B65A9}"/>
              </a:ext>
            </a:extLst>
          </p:cNvPr>
          <p:cNvSpPr/>
          <p:nvPr/>
        </p:nvSpPr>
        <p:spPr>
          <a:xfrm>
            <a:off x="2258350" y="2642179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4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DB0DFF54-451B-CA4F-B621-8650CE525047}"/>
              </a:ext>
            </a:extLst>
          </p:cNvPr>
          <p:cNvSpPr/>
          <p:nvPr/>
        </p:nvSpPr>
        <p:spPr>
          <a:xfrm>
            <a:off x="3341550" y="2642179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Handling Failure &amp; Recovery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357CCE2-D77F-9546-99A4-24EA85D3EE2B}"/>
              </a:ext>
            </a:extLst>
          </p:cNvPr>
          <p:cNvSpPr/>
          <p:nvPr/>
        </p:nvSpPr>
        <p:spPr>
          <a:xfrm>
            <a:off x="2258350" y="3814474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6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2CED4BB4-9481-9D44-A4BA-25BAE8F4335C}"/>
              </a:ext>
            </a:extLst>
          </p:cNvPr>
          <p:cNvSpPr/>
          <p:nvPr/>
        </p:nvSpPr>
        <p:spPr>
          <a:xfrm>
            <a:off x="3341550" y="3814474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Realization in SDN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6BCDF31-AF27-C24F-9732-E10037953D9F}"/>
              </a:ext>
            </a:extLst>
          </p:cNvPr>
          <p:cNvSpPr/>
          <p:nvPr/>
        </p:nvSpPr>
        <p:spPr>
          <a:xfrm>
            <a:off x="2258350" y="4986768"/>
            <a:ext cx="7858541" cy="937835"/>
          </a:xfrm>
          <a:prstGeom prst="roundRect">
            <a:avLst>
              <a:gd name="adj" fmla="val 10000"/>
            </a:avLst>
          </a:prstGeom>
          <a:solidFill>
            <a:srgbClr val="7030A0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8DDCD25-B933-E442-9948-06DF0FC98F03}"/>
              </a:ext>
            </a:extLst>
          </p:cNvPr>
          <p:cNvSpPr/>
          <p:nvPr/>
        </p:nvSpPr>
        <p:spPr>
          <a:xfrm>
            <a:off x="3341550" y="4986768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Demonstrate Taproot’s superiority over existing approaches</a:t>
            </a:r>
          </a:p>
        </p:txBody>
      </p:sp>
      <p:pic>
        <p:nvPicPr>
          <p:cNvPr id="33" name="Graphic 32" descr="Bar chart">
            <a:extLst>
              <a:ext uri="{FF2B5EF4-FFF2-40B4-BE49-F238E27FC236}">
                <a16:creationId xmlns:a16="http://schemas.microsoft.com/office/drawing/2014/main" id="{8A213AA9-7F0E-3143-9379-C0B635F4C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55170" y="5133186"/>
            <a:ext cx="644998" cy="644998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7CCB58DA-7113-2348-837F-1B0D1FCECD4A}"/>
              </a:ext>
            </a:extLst>
          </p:cNvPr>
          <p:cNvSpPr/>
          <p:nvPr/>
        </p:nvSpPr>
        <p:spPr>
          <a:xfrm>
            <a:off x="2098437" y="2449695"/>
            <a:ext cx="8067230" cy="3593215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4" name="Graphic 43" descr="Arrow Straight">
            <a:extLst>
              <a:ext uri="{FF2B5EF4-FFF2-40B4-BE49-F238E27FC236}">
                <a16:creationId xmlns:a16="http://schemas.microsoft.com/office/drawing/2014/main" id="{C308884E-A3A1-474B-B095-9807B779AC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1171361" y="1400033"/>
            <a:ext cx="914400" cy="914400"/>
          </a:xfrm>
          <a:prstGeom prst="rect">
            <a:avLst/>
          </a:prstGeom>
        </p:spPr>
      </p:pic>
      <p:pic>
        <p:nvPicPr>
          <p:cNvPr id="4" name="Graphic 3" descr="Tools with solid fill">
            <a:extLst>
              <a:ext uri="{FF2B5EF4-FFF2-40B4-BE49-F238E27FC236}">
                <a16:creationId xmlns:a16="http://schemas.microsoft.com/office/drawing/2014/main" id="{8889CE5E-FF8D-734F-8BD1-C8D9B1550F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438839" y="2845211"/>
            <a:ext cx="557784" cy="557784"/>
          </a:xfrm>
          <a:prstGeom prst="rect">
            <a:avLst/>
          </a:prstGeom>
        </p:spPr>
      </p:pic>
      <p:pic>
        <p:nvPicPr>
          <p:cNvPr id="6" name="Graphic 5" descr="Network diagram with solid fill">
            <a:extLst>
              <a:ext uri="{FF2B5EF4-FFF2-40B4-BE49-F238E27FC236}">
                <a16:creationId xmlns:a16="http://schemas.microsoft.com/office/drawing/2014/main" id="{32F7FDA2-E09D-6847-9118-6649BDC4C13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6200000">
            <a:off x="2393119" y="3962484"/>
            <a:ext cx="649224" cy="649224"/>
          </a:xfrm>
          <a:prstGeom prst="rect">
            <a:avLst/>
          </a:prstGeom>
        </p:spPr>
      </p:pic>
      <p:pic>
        <p:nvPicPr>
          <p:cNvPr id="10" name="Graphic 9" descr="Network with solid fill">
            <a:extLst>
              <a:ext uri="{FF2B5EF4-FFF2-40B4-BE49-F238E27FC236}">
                <a16:creationId xmlns:a16="http://schemas.microsoft.com/office/drawing/2014/main" id="{D9B52235-39D9-1049-B3D7-A9129D6E98A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438839" y="1634254"/>
            <a:ext cx="649224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220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via Preorders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3787" y="1070762"/>
                <a:ext cx="8697964" cy="452596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Routing Preorder</a:t>
                </a:r>
              </a:p>
              <a:p>
                <a:pPr lvl="1"/>
                <a:r>
                  <a:rPr lang="en-US" sz="2200" dirty="0">
                    <a:solidFill>
                      <a:srgbClr val="4472C4"/>
                    </a:solidFill>
                  </a:rPr>
                  <a:t>Mathematically, a preorder 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rgbClr val="4472C4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≾</m:t>
                    </m:r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2200" dirty="0">
                    <a:solidFill>
                      <a:srgbClr val="4472C4"/>
                    </a:solidFill>
                  </a:rPr>
                  <a:t>on a node set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</a:rPr>
                      <m:t>𝑈</m:t>
                    </m:r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</a:rPr>
                      <m:t> ⊆</m:t>
                    </m:r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𝐺</m:t>
                    </m:r>
                  </m:oMath>
                </a14:m>
                <a:r>
                  <a:rPr lang="en-US" sz="2200" dirty="0">
                    <a:solidFill>
                      <a:srgbClr val="4472C4"/>
                    </a:solidFill>
                  </a:rPr>
                  <a:t> is a binary relation that is reflective and transitive, for any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</a:rPr>
                      <m:t>𝑢</m:t>
                    </m:r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</a:rPr>
                      <m:t> ∈</m:t>
                    </m:r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𝑈</m:t>
                    </m:r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, </m:t>
                    </m:r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𝑠</m:t>
                    </m:r>
                    <m:r>
                      <a:rPr lang="en-US" sz="2200" i="1">
                        <a:solidFill>
                          <a:srgbClr val="4472C4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≾</m:t>
                    </m:r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𝑢</m:t>
                    </m:r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≾</m:t>
                    </m:r>
                  </m:oMath>
                </a14:m>
                <a:r>
                  <a:rPr lang="en-US" sz="2200" dirty="0">
                    <a:solidFill>
                      <a:srgbClr val="4472C4"/>
                    </a:solidFill>
                  </a:rPr>
                  <a:t> d, 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rgbClr val="4472C4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∃</m:t>
                    </m:r>
                    <m:r>
                      <a:rPr lang="en-US" sz="2200" b="0" i="1" smtClean="0">
                        <a:solidFill>
                          <a:srgbClr val="4472C4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𝑃</m:t>
                    </m:r>
                  </m:oMath>
                </a14:m>
                <a:r>
                  <a:rPr lang="en-US" sz="2200" dirty="0">
                    <a:solidFill>
                      <a:srgbClr val="4472C4"/>
                    </a:solidFill>
                  </a:rPr>
                  <a:t> a path between </a:t>
                </a:r>
                <a:r>
                  <a:rPr lang="en-US" sz="2200" i="1" dirty="0">
                    <a:solidFill>
                      <a:srgbClr val="4472C4"/>
                    </a:solidFill>
                  </a:rPr>
                  <a:t>s, d</a:t>
                </a:r>
                <a:r>
                  <a:rPr lang="en-US" sz="2200" dirty="0">
                    <a:solidFill>
                      <a:srgbClr val="4472C4"/>
                    </a:solidFill>
                  </a:rPr>
                  <a:t> via </a:t>
                </a:r>
                <a:r>
                  <a:rPr lang="en-US" sz="2200" i="1" dirty="0">
                    <a:solidFill>
                      <a:srgbClr val="4472C4"/>
                    </a:solidFill>
                  </a:rPr>
                  <a:t>u</a:t>
                </a:r>
                <a:br>
                  <a:rPr lang="en-US" i="1" dirty="0"/>
                </a:br>
                <a:r>
                  <a:rPr lang="en-US" dirty="0"/>
                  <a:t> </a:t>
                </a:r>
              </a:p>
              <a:p>
                <a:r>
                  <a:rPr lang="en-US" dirty="0"/>
                  <a:t>Routing Preorder Graph (PrOG)</a:t>
                </a:r>
              </a:p>
              <a:p>
                <a:pPr lvl="1"/>
                <a:r>
                  <a:rPr lang="en-US" sz="2200" dirty="0">
                    <a:solidFill>
                      <a:srgbClr val="4472C4"/>
                    </a:solidFill>
                  </a:rPr>
                  <a:t>Directed graph associated with a routing preorder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3787" y="1070762"/>
                <a:ext cx="8697964" cy="4525963"/>
              </a:xfrm>
              <a:blipFill>
                <a:blip r:embed="rId2"/>
                <a:stretch>
                  <a:fillRect l="-876" t="-1961" r="-1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8D87F74-7244-D949-A975-8D4F9FA84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1211" y="3284177"/>
            <a:ext cx="3600002" cy="29622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5E2A3F-672F-6A4F-9D4B-5496053A79AC}"/>
              </a:ext>
            </a:extLst>
          </p:cNvPr>
          <p:cNvSpPr txBox="1"/>
          <p:nvPr/>
        </p:nvSpPr>
        <p:spPr>
          <a:xfrm>
            <a:off x="7229246" y="4365171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600FF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src</a:t>
            </a:r>
            <a:endParaRPr lang="en-US" sz="2000" dirty="0">
              <a:solidFill>
                <a:srgbClr val="0600FF"/>
              </a:solidFill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3FAD44A-D033-5442-B638-143F786E1A99}"/>
              </a:ext>
            </a:extLst>
          </p:cNvPr>
          <p:cNvSpPr txBox="1"/>
          <p:nvPr/>
        </p:nvSpPr>
        <p:spPr>
          <a:xfrm>
            <a:off x="11410109" y="4365171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600FF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dst</a:t>
            </a:r>
            <a:endParaRPr lang="en-US" sz="2000" dirty="0">
              <a:solidFill>
                <a:srgbClr val="0600FF"/>
              </a:solidFill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18601E-B7E0-904C-B63F-5889C27C74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0588" y="3542648"/>
            <a:ext cx="3823207" cy="2739463"/>
          </a:xfrm>
          <a:prstGeom prst="rect">
            <a:avLst/>
          </a:prstGeom>
        </p:spPr>
      </p:pic>
      <p:sp>
        <p:nvSpPr>
          <p:cNvPr id="62" name="Rectangle: Rounded Corners 3">
            <a:extLst>
              <a:ext uri="{FF2B5EF4-FFF2-40B4-BE49-F238E27FC236}">
                <a16:creationId xmlns:a16="http://schemas.microsoft.com/office/drawing/2014/main" id="{EBE0CECF-4C1C-6C43-A269-1549DC80926F}"/>
              </a:ext>
            </a:extLst>
          </p:cNvPr>
          <p:cNvSpPr/>
          <p:nvPr/>
        </p:nvSpPr>
        <p:spPr>
          <a:xfrm>
            <a:off x="2695499" y="6187040"/>
            <a:ext cx="2437425" cy="353464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MU Sans Serif Demi Condensed" panose="02000603000000000000" pitchFamily="2" charset="0"/>
                <a:ea typeface="CMU Sans Serif Demi Condensed" panose="02000603000000000000" pitchFamily="2" charset="0"/>
                <a:cs typeface="CMU Sans Serif Demi Condensed" panose="02000603000000000000" pitchFamily="2" charset="0"/>
              </a:rPr>
              <a:t>a) Weighted Topology</a:t>
            </a:r>
          </a:p>
        </p:txBody>
      </p:sp>
      <p:sp>
        <p:nvSpPr>
          <p:cNvPr id="63" name="Rectangle: Rounded Corners 3">
            <a:extLst>
              <a:ext uri="{FF2B5EF4-FFF2-40B4-BE49-F238E27FC236}">
                <a16:creationId xmlns:a16="http://schemas.microsoft.com/office/drawing/2014/main" id="{9906AAEB-BEA6-714E-A0D7-EDD802261CE1}"/>
              </a:ext>
            </a:extLst>
          </p:cNvPr>
          <p:cNvSpPr/>
          <p:nvPr/>
        </p:nvSpPr>
        <p:spPr>
          <a:xfrm>
            <a:off x="8167868" y="6187040"/>
            <a:ext cx="2804931" cy="353464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MU Sans Serif Demi Condensed" panose="02000603000000000000" pitchFamily="2" charset="0"/>
                <a:ea typeface="CMU Sans Serif Demi Condensed" panose="02000603000000000000" pitchFamily="2" charset="0"/>
                <a:cs typeface="CMU Sans Serif Demi Condensed" panose="02000603000000000000" pitchFamily="2" charset="0"/>
              </a:rPr>
              <a:t>b) Latency-Complete PrOG</a:t>
            </a:r>
          </a:p>
        </p:txBody>
      </p:sp>
    </p:spTree>
    <p:extLst>
      <p:ext uri="{BB962C8B-B14F-4D97-AF65-F5344CB8AC3E}">
        <p14:creationId xmlns:p14="http://schemas.microsoft.com/office/powerpoint/2010/main" val="62145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1" grpId="0"/>
      <p:bldP spid="62" grpId="0" animBg="1"/>
      <p:bldP spid="6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via Preorder &amp; PrOG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342" y="1198611"/>
            <a:ext cx="6469773" cy="4525963"/>
          </a:xfrm>
        </p:spPr>
        <p:txBody>
          <a:bodyPr>
            <a:normAutofit/>
          </a:bodyPr>
          <a:lstStyle/>
          <a:p>
            <a:r>
              <a:rPr lang="en-US" dirty="0"/>
              <a:t>Routing Preorder</a:t>
            </a:r>
          </a:p>
          <a:p>
            <a:r>
              <a:rPr lang="en-US" dirty="0"/>
              <a:t>Routing Preorder Graph (PrOG)</a:t>
            </a:r>
          </a:p>
          <a:p>
            <a:r>
              <a:rPr lang="en-US" dirty="0"/>
              <a:t>Traffic forwarding</a:t>
            </a:r>
          </a:p>
          <a:p>
            <a:pPr lvl="1"/>
            <a:r>
              <a:rPr lang="en-US" sz="2200" dirty="0">
                <a:solidFill>
                  <a:srgbClr val="4472C4"/>
                </a:solidFill>
              </a:rPr>
              <a:t>Split proportionally across outgoing links</a:t>
            </a:r>
          </a:p>
          <a:p>
            <a:pPr lvl="1"/>
            <a:r>
              <a:rPr lang="en-US" sz="2200" dirty="0">
                <a:solidFill>
                  <a:srgbClr val="4472C4"/>
                </a:solidFill>
              </a:rPr>
              <a:t>Bi-directed links generally not used under normal operations; invoked (along one direction) under failures</a:t>
            </a:r>
          </a:p>
          <a:p>
            <a:pPr lvl="1"/>
            <a:endParaRPr lang="en-US" dirty="0"/>
          </a:p>
        </p:txBody>
      </p:sp>
      <p:sp>
        <p:nvSpPr>
          <p:cNvPr id="26" name="Right Arrow 25"/>
          <p:cNvSpPr/>
          <p:nvPr/>
        </p:nvSpPr>
        <p:spPr bwMode="auto">
          <a:xfrm rot="2935750">
            <a:off x="6770843" y="3934513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552C800-C1C9-D34C-8EFD-0DF4D46375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8115" y="2613070"/>
            <a:ext cx="4516126" cy="311150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4D00B9D-6459-B24B-8183-8E795D70F698}"/>
              </a:ext>
            </a:extLst>
          </p:cNvPr>
          <p:cNvSpPr txBox="1"/>
          <p:nvPr/>
        </p:nvSpPr>
        <p:spPr>
          <a:xfrm>
            <a:off x="6444641" y="3168241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600FF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src</a:t>
            </a:r>
            <a:endParaRPr lang="en-US" sz="2000" dirty="0">
              <a:solidFill>
                <a:srgbClr val="0600FF"/>
              </a:solidFill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B0E9A2E-BF50-214A-9C9E-230FB4A5F740}"/>
              </a:ext>
            </a:extLst>
          </p:cNvPr>
          <p:cNvSpPr txBox="1"/>
          <p:nvPr/>
        </p:nvSpPr>
        <p:spPr>
          <a:xfrm>
            <a:off x="11065255" y="2968186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600FF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dst</a:t>
            </a:r>
            <a:endParaRPr lang="en-US" sz="2000" dirty="0">
              <a:solidFill>
                <a:srgbClr val="0600FF"/>
              </a:solidFill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2A931B37-B789-2A49-9159-C7D07CB94D9F}"/>
              </a:ext>
            </a:extLst>
          </p:cNvPr>
          <p:cNvSpPr/>
          <p:nvPr/>
        </p:nvSpPr>
        <p:spPr bwMode="auto">
          <a:xfrm rot="18926578">
            <a:off x="6885635" y="2968694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5CC3E28A-4983-C145-9A92-06C9F85F9134}"/>
              </a:ext>
            </a:extLst>
          </p:cNvPr>
          <p:cNvSpPr/>
          <p:nvPr/>
        </p:nvSpPr>
        <p:spPr bwMode="auto">
          <a:xfrm rot="2281959">
            <a:off x="8183092" y="2995444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id="{DA4408E2-751D-3543-A025-C9CAB0773DA2}"/>
              </a:ext>
            </a:extLst>
          </p:cNvPr>
          <p:cNvSpPr/>
          <p:nvPr/>
        </p:nvSpPr>
        <p:spPr bwMode="auto">
          <a:xfrm rot="21205217">
            <a:off x="8007152" y="3967932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BEEFDD79-F7E0-3D4A-8F9D-1FC3D7E5834A}"/>
              </a:ext>
            </a:extLst>
          </p:cNvPr>
          <p:cNvSpPr/>
          <p:nvPr/>
        </p:nvSpPr>
        <p:spPr bwMode="auto">
          <a:xfrm rot="3106379">
            <a:off x="7755947" y="4925020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39" name="Right Arrow 38">
            <a:extLst>
              <a:ext uri="{FF2B5EF4-FFF2-40B4-BE49-F238E27FC236}">
                <a16:creationId xmlns:a16="http://schemas.microsoft.com/office/drawing/2014/main" id="{06813F1B-9D7D-564D-B8F4-791A4536CB85}"/>
              </a:ext>
            </a:extLst>
          </p:cNvPr>
          <p:cNvSpPr/>
          <p:nvPr/>
        </p:nvSpPr>
        <p:spPr bwMode="auto">
          <a:xfrm>
            <a:off x="9141879" y="3228202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40" name="Right Arrow 39">
            <a:extLst>
              <a:ext uri="{FF2B5EF4-FFF2-40B4-BE49-F238E27FC236}">
                <a16:creationId xmlns:a16="http://schemas.microsoft.com/office/drawing/2014/main" id="{12E48584-331B-AC49-8853-F3133984B5AE}"/>
              </a:ext>
            </a:extLst>
          </p:cNvPr>
          <p:cNvSpPr/>
          <p:nvPr/>
        </p:nvSpPr>
        <p:spPr bwMode="auto">
          <a:xfrm rot="18926578">
            <a:off x="9276215" y="4988479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61704B59-1FAA-124F-8478-15F5E3821087}"/>
              </a:ext>
            </a:extLst>
          </p:cNvPr>
          <p:cNvSpPr/>
          <p:nvPr/>
        </p:nvSpPr>
        <p:spPr bwMode="auto">
          <a:xfrm rot="18677686">
            <a:off x="10572275" y="4088918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D69C86A3-A8BC-6B4F-B7F1-19AAEADE8500}"/>
              </a:ext>
            </a:extLst>
          </p:cNvPr>
          <p:cNvSpPr/>
          <p:nvPr/>
        </p:nvSpPr>
        <p:spPr bwMode="auto">
          <a:xfrm>
            <a:off x="10295514" y="3308105"/>
            <a:ext cx="456802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8A83ECAC-6E29-3345-A4DA-672EABD0D460}"/>
              </a:ext>
            </a:extLst>
          </p:cNvPr>
          <p:cNvSpPr/>
          <p:nvPr/>
        </p:nvSpPr>
        <p:spPr bwMode="auto">
          <a:xfrm rot="19361743">
            <a:off x="9171579" y="3769767"/>
            <a:ext cx="450857" cy="149677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44" name="Right Arrow 43">
            <a:extLst>
              <a:ext uri="{FF2B5EF4-FFF2-40B4-BE49-F238E27FC236}">
                <a16:creationId xmlns:a16="http://schemas.microsoft.com/office/drawing/2014/main" id="{59C1CAE2-6888-A541-B35C-E3D05B636FF1}"/>
              </a:ext>
            </a:extLst>
          </p:cNvPr>
          <p:cNvSpPr/>
          <p:nvPr/>
        </p:nvSpPr>
        <p:spPr bwMode="auto">
          <a:xfrm>
            <a:off x="9266374" y="4245152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69451E-5F5F-734D-96F2-299350F4B54C}"/>
              </a:ext>
            </a:extLst>
          </p:cNvPr>
          <p:cNvSpPr/>
          <p:nvPr/>
        </p:nvSpPr>
        <p:spPr>
          <a:xfrm>
            <a:off x="8524883" y="4413236"/>
            <a:ext cx="531295" cy="65514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83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5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6" grpId="0" animBg="1"/>
      <p:bldP spid="46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1F5EFF-9BAA-3741-BF56-0E6D4634DB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Given a flow F from </a:t>
                </a:r>
                <a:r>
                  <a:rPr lang="en-US" sz="2400" i="1" dirty="0"/>
                  <a:t>s</a:t>
                </a:r>
                <a:r>
                  <a:rPr lang="en-US" sz="2400" dirty="0"/>
                  <a:t> to </a:t>
                </a:r>
                <a:r>
                  <a:rPr lang="en-US" sz="2400" i="1" dirty="0"/>
                  <a:t>d</a:t>
                </a:r>
                <a:r>
                  <a:rPr lang="en-US" sz="2400" dirty="0"/>
                  <a:t> with latency constraints</a:t>
                </a:r>
                <a:r>
                  <a:rPr lang="en-US" dirty="0"/>
                  <a:t>:</a:t>
                </a:r>
              </a:p>
              <a:p>
                <a:pPr marL="736600" lvl="1" indent="-279400">
                  <a:buFont typeface="+mj-lt"/>
                  <a:buAutoNum type="romanLcPeriod"/>
                </a:pPr>
                <a:r>
                  <a:rPr lang="en-US" dirty="0">
                    <a:solidFill>
                      <a:srgbClr val="4472C4"/>
                    </a:solidFill>
                  </a:rPr>
                  <a:t>Under normal operation, latency requirement 𝜏</a:t>
                </a:r>
                <a:r>
                  <a:rPr lang="en-US" baseline="-25000" dirty="0">
                    <a:solidFill>
                      <a:srgbClr val="4472C4"/>
                    </a:solidFill>
                  </a:rPr>
                  <a:t>F</a:t>
                </a:r>
              </a:p>
              <a:p>
                <a:pPr marL="736600" lvl="1" indent="-279400">
                  <a:buFont typeface="+mj-lt"/>
                  <a:buAutoNum type="romanLcPeriod"/>
                </a:pPr>
                <a:r>
                  <a:rPr lang="en-US" dirty="0">
                    <a:solidFill>
                      <a:srgbClr val="4472C4"/>
                    </a:solidFill>
                  </a:rPr>
                  <a:t>Under failures, latency requirement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smtClean="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4472C4"/>
                            </a:solidFill>
                          </a:rPr>
                          <m:t>𝜏</m:t>
                        </m:r>
                      </m:e>
                    </m:acc>
                  </m:oMath>
                </a14:m>
                <a:r>
                  <a:rPr lang="en-US" baseline="-25000" dirty="0">
                    <a:solidFill>
                      <a:srgbClr val="4472C4"/>
                    </a:solidFill>
                  </a:rPr>
                  <a:t>F</a:t>
                </a:r>
                <a:r>
                  <a:rPr lang="en-US" dirty="0">
                    <a:solidFill>
                      <a:srgbClr val="4472C4"/>
                    </a:solidFill>
                  </a:rPr>
                  <a:t> ≥ 𝜏</a:t>
                </a:r>
                <a:r>
                  <a:rPr lang="en-US" baseline="-25000" dirty="0">
                    <a:solidFill>
                      <a:srgbClr val="4472C4"/>
                    </a:solidFill>
                  </a:rPr>
                  <a:t>F</a:t>
                </a:r>
                <a:br>
                  <a:rPr lang="en-US" dirty="0">
                    <a:solidFill>
                      <a:srgbClr val="4472C4"/>
                    </a:solidFill>
                  </a:rPr>
                </a:br>
                <a:endParaRPr lang="en-US" dirty="0">
                  <a:solidFill>
                    <a:srgbClr val="4472C4"/>
                  </a:solidFill>
                </a:endParaRPr>
              </a:p>
              <a:p>
                <a:r>
                  <a:rPr lang="en-US" sz="2400" dirty="0"/>
                  <a:t>Problem: find a latency-complete PrOG which:</a:t>
                </a:r>
              </a:p>
              <a:p>
                <a:pPr marL="736600" lvl="1" indent="-279400">
                  <a:buFont typeface="+mj-lt"/>
                  <a:buAutoNum type="romanLcPeriod"/>
                  <a:tabLst>
                    <a:tab pos="1079500" algn="l"/>
                  </a:tabLst>
                </a:pPr>
                <a:r>
                  <a:rPr lang="en-US" dirty="0">
                    <a:solidFill>
                      <a:srgbClr val="4472C4"/>
                    </a:solidFill>
                  </a:rPr>
                  <a:t>Meets the latency requirements under both conditions</a:t>
                </a:r>
              </a:p>
              <a:p>
                <a:pPr marL="736600" lvl="1" indent="-279400">
                  <a:buFont typeface="+mj-lt"/>
                  <a:buAutoNum type="romanLcPeriod"/>
                  <a:tabLst>
                    <a:tab pos="1079500" algn="l"/>
                  </a:tabLst>
                </a:pPr>
                <a:r>
                  <a:rPr lang="en-US" dirty="0">
                    <a:solidFill>
                      <a:srgbClr val="4472C4"/>
                    </a:solidFill>
                  </a:rPr>
                  <a:t>Resilient against failures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1F5EFF-9BAA-3741-BF56-0E6D4634DB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9" t="-18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8FFE68C-276D-9B4E-85FF-4136BC1DD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Resilient </a:t>
            </a:r>
            <a:r>
              <a:rPr lang="en-US" dirty="0"/>
              <a:t>PrOG Construction with </a:t>
            </a:r>
            <a:r>
              <a:rPr lang="en-US" i="1" dirty="0"/>
              <a:t>Latency</a:t>
            </a:r>
            <a:r>
              <a:rPr lang="en-US" dirty="0"/>
              <a:t> Constraints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DBCB920-EE00-6D47-ABB2-FC70D99227DD}"/>
              </a:ext>
            </a:extLst>
          </p:cNvPr>
          <p:cNvSpPr/>
          <p:nvPr/>
        </p:nvSpPr>
        <p:spPr>
          <a:xfrm>
            <a:off x="1151418" y="4029680"/>
            <a:ext cx="9275282" cy="2042023"/>
          </a:xfrm>
          <a:prstGeom prst="roundRect">
            <a:avLst/>
          </a:prstGeom>
          <a:solidFill>
            <a:srgbClr val="E5F2DD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Resilient Diversity Routing with Bounded Latency: Under arbitrary failure scenarios, as long as there is a path from </a:t>
            </a:r>
            <a:r>
              <a:rPr lang="en-US" sz="3200" i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</a:t>
            </a:r>
            <a:r>
              <a:rPr lang="en-US" sz="32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to </a:t>
            </a:r>
            <a:r>
              <a:rPr lang="en-US" sz="3200" i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</a:t>
            </a:r>
            <a:r>
              <a:rPr lang="en-US" sz="32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with latency </a:t>
            </a:r>
            <a:r>
              <a:rPr lang="en-US" sz="3200" dirty="0"/>
              <a:t>≤ 𝜏</a:t>
            </a:r>
            <a:r>
              <a:rPr lang="en-US" sz="32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, data delivery of flow F from </a:t>
            </a:r>
            <a:r>
              <a:rPr lang="en-US" sz="3200" i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</a:t>
            </a:r>
            <a:r>
              <a:rPr lang="en-US" sz="32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to </a:t>
            </a:r>
            <a:r>
              <a:rPr lang="en-US" sz="3200" i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</a:t>
            </a:r>
            <a:r>
              <a:rPr lang="en-US" sz="32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is guaranteed!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F8F88C8-0293-0947-ABC8-3EC1B5DE3830}"/>
              </a:ext>
            </a:extLst>
          </p:cNvPr>
          <p:cNvGrpSpPr/>
          <p:nvPr/>
        </p:nvGrpSpPr>
        <p:grpSpPr>
          <a:xfrm>
            <a:off x="7002901" y="1341661"/>
            <a:ext cx="3063067" cy="1486659"/>
            <a:chOff x="8797878" y="1848433"/>
            <a:chExt cx="3063067" cy="1486659"/>
          </a:xfrm>
        </p:grpSpPr>
        <p:sp>
          <p:nvSpPr>
            <p:cNvPr id="6" name="Speech Bubble: Oval 105">
              <a:extLst>
                <a:ext uri="{FF2B5EF4-FFF2-40B4-BE49-F238E27FC236}">
                  <a16:creationId xmlns:a16="http://schemas.microsoft.com/office/drawing/2014/main" id="{D2911B5A-EEAB-214E-9F2D-F8FF0A895FDC}"/>
                </a:ext>
              </a:extLst>
            </p:cNvPr>
            <p:cNvSpPr/>
            <p:nvPr/>
          </p:nvSpPr>
          <p:spPr>
            <a:xfrm>
              <a:off x="8797878" y="1848433"/>
              <a:ext cx="3063067" cy="1486659"/>
            </a:xfrm>
            <a:prstGeom prst="wedgeEllipseCallout">
              <a:avLst>
                <a:gd name="adj1" fmla="val 66807"/>
                <a:gd name="adj2" fmla="val 57269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indent="0" algn="ctr">
                <a:buNone/>
              </a:pPr>
              <a:endParaRPr lang="en-US" sz="1800" dirty="0">
                <a:latin typeface="CMU Sans Serif Demi Condensed" panose="02000706000000000000" pitchFamily="2" charset="0"/>
                <a:ea typeface="CMU Sans Serif Demi Condensed" panose="02000706000000000000" pitchFamily="2" charset="0"/>
                <a:cs typeface="CMU Sans Serif Demi Condensed" panose="02000706000000000000" pitchFamily="2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6D563A5-1C74-484C-8389-FA65D4A5DA58}"/>
                </a:ext>
              </a:extLst>
            </p:cNvPr>
            <p:cNvSpPr txBox="1"/>
            <p:nvPr/>
          </p:nvSpPr>
          <p:spPr>
            <a:xfrm>
              <a:off x="8878480" y="2224947"/>
              <a:ext cx="2982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00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Do such PrOGs</a:t>
              </a:r>
              <a:r>
                <a:rPr lang="en-US" dirty="0">
                  <a:solidFill>
                    <a:schemeClr val="bg1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 </a:t>
              </a:r>
              <a:r>
                <a:rPr lang="en-US" dirty="0">
                  <a:solidFill>
                    <a:srgbClr val="FF4F50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exist</a:t>
              </a:r>
              <a:r>
                <a:rPr lang="en-US" dirty="0">
                  <a:solidFill>
                    <a:schemeClr val="bg1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? If yes, can they be constructed in </a:t>
              </a:r>
              <a:r>
                <a:rPr lang="en-US" dirty="0">
                  <a:solidFill>
                    <a:srgbClr val="53FF76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polynomial</a:t>
              </a:r>
              <a:r>
                <a:rPr lang="en-US" dirty="0">
                  <a:solidFill>
                    <a:schemeClr val="bg1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 </a:t>
              </a:r>
              <a:r>
                <a:rPr lang="en-US" dirty="0">
                  <a:solidFill>
                    <a:srgbClr val="53FF76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time</a:t>
              </a:r>
              <a:r>
                <a:rPr lang="en-US" dirty="0">
                  <a:solidFill>
                    <a:schemeClr val="bg1"/>
                  </a:solidFill>
                  <a:latin typeface="CMU Sans Serif Demi Condensed" panose="02000706000000000000" pitchFamily="2" charset="0"/>
                  <a:ea typeface="CMU Sans Serif Demi Condensed" panose="02000706000000000000" pitchFamily="2" charset="0"/>
                  <a:cs typeface="CMU Sans Serif Demi Condensed" panose="02000706000000000000" pitchFamily="2" charset="0"/>
                </a:rPr>
                <a:t>?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8" name="Picture 2" descr="White Thinking Person | Wiki | RWBY Amino">
            <a:extLst>
              <a:ext uri="{FF2B5EF4-FFF2-40B4-BE49-F238E27FC236}">
                <a16:creationId xmlns:a16="http://schemas.microsoft.com/office/drawing/2014/main" id="{11B3ECCA-C47D-3E48-8567-6F4A6FDDF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0101" y="2529394"/>
            <a:ext cx="1310290" cy="163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19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FCAB32-62F1-4A49-96AB-B41DBD431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790" y="1253330"/>
            <a:ext cx="11858148" cy="486917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Given a graph </a:t>
            </a:r>
            <a:r>
              <a:rPr lang="en-US" sz="2400" i="1" dirty="0"/>
              <a:t>G = (V, E)</a:t>
            </a:r>
            <a:r>
              <a:rPr lang="en-US" sz="2400" dirty="0"/>
              <a:t>, source </a:t>
            </a:r>
            <a:r>
              <a:rPr lang="en-US" sz="2400" i="1" dirty="0"/>
              <a:t>s,</a:t>
            </a:r>
            <a:r>
              <a:rPr lang="en-US" sz="2400" dirty="0"/>
              <a:t> destination </a:t>
            </a:r>
            <a:r>
              <a:rPr lang="en-US" sz="2400" i="1" dirty="0"/>
              <a:t>d</a:t>
            </a:r>
            <a:r>
              <a:rPr lang="en-US" sz="2400" dirty="0"/>
              <a:t>, and latency 𝜏 which can be equal to either 𝜏</a:t>
            </a:r>
            <a:r>
              <a:rPr lang="en-US" sz="2400" baseline="-25000" dirty="0"/>
              <a:t>min</a:t>
            </a:r>
            <a:r>
              <a:rPr lang="en-US" sz="2400" dirty="0"/>
              <a:t> (𝜏</a:t>
            </a:r>
            <a:r>
              <a:rPr lang="en-US" sz="2400" baseline="-25000" dirty="0"/>
              <a:t>max</a:t>
            </a:r>
            <a:r>
              <a:rPr lang="en-US" sz="2400" dirty="0"/>
              <a:t>) latency of shortest (longest) simple path from s to d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>
                <a:solidFill>
                  <a:srgbClr val="4472C4"/>
                </a:solidFill>
              </a:rPr>
              <a:t>Latency-Complete PrOG </a:t>
            </a:r>
            <a:r>
              <a:rPr lang="en-US" sz="2400" dirty="0"/>
              <a:t>with respect to any 𝜏 &gt; 0 is an oriented subgraph which contains any path </a:t>
            </a:r>
            <a:r>
              <a:rPr lang="en-US" sz="2400" i="1" dirty="0"/>
              <a:t>P</a:t>
            </a:r>
            <a:r>
              <a:rPr lang="en-US" sz="2400" dirty="0"/>
              <a:t> from </a:t>
            </a:r>
            <a:r>
              <a:rPr lang="en-US" sz="2400" i="1" dirty="0"/>
              <a:t>s</a:t>
            </a:r>
            <a:r>
              <a:rPr lang="en-US" sz="2400" dirty="0"/>
              <a:t> to </a:t>
            </a:r>
            <a:r>
              <a:rPr lang="en-US" sz="2400" i="1" dirty="0"/>
              <a:t>d</a:t>
            </a:r>
            <a:r>
              <a:rPr lang="en-US" sz="2400" dirty="0"/>
              <a:t> with </a:t>
            </a:r>
            <a:r>
              <a:rPr lang="en-US" sz="2400" i="1" dirty="0" err="1">
                <a:solidFill>
                  <a:srgbClr val="4472C4"/>
                </a:solidFill>
              </a:rPr>
              <a:t>ɸ</a:t>
            </a:r>
            <a:r>
              <a:rPr lang="en-US" sz="2400" i="1" dirty="0">
                <a:solidFill>
                  <a:srgbClr val="4472C4"/>
                </a:solidFill>
              </a:rPr>
              <a:t>(P)</a:t>
            </a:r>
            <a:r>
              <a:rPr lang="en-US" sz="2400" dirty="0">
                <a:solidFill>
                  <a:srgbClr val="4472C4"/>
                </a:solidFill>
              </a:rPr>
              <a:t> ≤ 𝜏</a:t>
            </a:r>
            <a:r>
              <a:rPr lang="en-US" sz="2400" dirty="0"/>
              <a:t>. 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Latency-Complete PrOG can be computed in </a:t>
            </a:r>
            <a:r>
              <a:rPr lang="en-US" sz="2400" dirty="0">
                <a:solidFill>
                  <a:srgbClr val="4472C4"/>
                </a:solidFill>
              </a:rPr>
              <a:t>O(n</a:t>
            </a:r>
            <a:r>
              <a:rPr lang="en-US" sz="2400" baseline="30000" dirty="0">
                <a:solidFill>
                  <a:srgbClr val="4472C4"/>
                </a:solidFill>
              </a:rPr>
              <a:t>2</a:t>
            </a:r>
            <a:r>
              <a:rPr lang="en-US" sz="2400" dirty="0">
                <a:solidFill>
                  <a:srgbClr val="4472C4"/>
                </a:solidFill>
              </a:rPr>
              <a:t>) </a:t>
            </a:r>
            <a:r>
              <a:rPr lang="en-US" sz="2400" dirty="0"/>
              <a:t>for each destination. Using a </a:t>
            </a:r>
            <a:r>
              <a:rPr lang="en-US" sz="2400" dirty="0">
                <a:solidFill>
                  <a:srgbClr val="4472C4"/>
                </a:solidFill>
              </a:rPr>
              <a:t>modified two-phase BFS process</a:t>
            </a:r>
            <a:r>
              <a:rPr lang="en-US" sz="2400" dirty="0"/>
              <a:t>:</a:t>
            </a:r>
          </a:p>
          <a:p>
            <a:pPr lvl="1"/>
            <a:r>
              <a:rPr lang="en-US" sz="2400" dirty="0"/>
              <a:t>Start breadth first search from the </a:t>
            </a:r>
            <a:r>
              <a:rPr lang="en-US" sz="2400" dirty="0" err="1"/>
              <a:t>dst</a:t>
            </a:r>
            <a:r>
              <a:rPr lang="en-US" sz="2400" dirty="0"/>
              <a:t> </a:t>
            </a:r>
            <a:r>
              <a:rPr lang="en-US" sz="2400" i="1" dirty="0"/>
              <a:t>d</a:t>
            </a:r>
            <a:r>
              <a:rPr lang="en-US" sz="2400" dirty="0"/>
              <a:t>. At each step for each node </a:t>
            </a:r>
            <a:r>
              <a:rPr lang="en-US" sz="2400" i="1" dirty="0"/>
              <a:t>v</a:t>
            </a:r>
            <a:r>
              <a:rPr lang="en-US" sz="2400" dirty="0"/>
              <a:t>, record its min latency to </a:t>
            </a:r>
            <a:r>
              <a:rPr lang="en-US" sz="2400" i="1" dirty="0"/>
              <a:t>d</a:t>
            </a:r>
            <a:r>
              <a:rPr lang="en-US" sz="2400" dirty="0"/>
              <a:t>, and those of its neighbors;</a:t>
            </a:r>
          </a:p>
          <a:p>
            <a:pPr lvl="1"/>
            <a:r>
              <a:rPr lang="en-US" sz="2400" dirty="0"/>
              <a:t>Start with the </a:t>
            </a:r>
            <a:r>
              <a:rPr lang="en-US" sz="2400" dirty="0" err="1"/>
              <a:t>src</a:t>
            </a:r>
            <a:r>
              <a:rPr lang="en-US" sz="2400" dirty="0"/>
              <a:t> </a:t>
            </a:r>
            <a:r>
              <a:rPr lang="en-US" sz="2400" i="1" dirty="0"/>
              <a:t>s</a:t>
            </a:r>
            <a:r>
              <a:rPr lang="en-US" sz="2400" dirty="0"/>
              <a:t>, retrace the steps, and prune any branch whose latency exceeds 𝜏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Please refer to the paper for more details and proof of correctness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08785D-8D2D-D64B-B0DB-B8B096ACF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Latency-Complete Preorder Graphs (PrOGs)</a:t>
            </a:r>
          </a:p>
        </p:txBody>
      </p:sp>
    </p:spTree>
    <p:extLst>
      <p:ext uri="{BB962C8B-B14F-4D97-AF65-F5344CB8AC3E}">
        <p14:creationId xmlns:p14="http://schemas.microsoft.com/office/powerpoint/2010/main" val="238826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A042C4-FC6A-3146-A6E6-500E77706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A417894-D126-5F42-B4F1-6BDD90ED9458}"/>
              </a:ext>
            </a:extLst>
          </p:cNvPr>
          <p:cNvSpPr/>
          <p:nvPr/>
        </p:nvSpPr>
        <p:spPr>
          <a:xfrm>
            <a:off x="2258350" y="1468037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2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0D8498B-C640-C047-B5EF-4081045841BC}"/>
              </a:ext>
            </a:extLst>
          </p:cNvPr>
          <p:cNvSpPr/>
          <p:nvPr/>
        </p:nvSpPr>
        <p:spPr>
          <a:xfrm>
            <a:off x="3341550" y="1469885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Routing Via Preorders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CC8A09A-FD36-8A49-B992-9E4CA96B65A9}"/>
              </a:ext>
            </a:extLst>
          </p:cNvPr>
          <p:cNvSpPr/>
          <p:nvPr/>
        </p:nvSpPr>
        <p:spPr>
          <a:xfrm>
            <a:off x="2258350" y="2642179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4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DB0DFF54-451B-CA4F-B621-8650CE525047}"/>
              </a:ext>
            </a:extLst>
          </p:cNvPr>
          <p:cNvSpPr/>
          <p:nvPr/>
        </p:nvSpPr>
        <p:spPr>
          <a:xfrm>
            <a:off x="3341550" y="2642179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Handling Failure &amp; Recovery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357CCE2-D77F-9546-99A4-24EA85D3EE2B}"/>
              </a:ext>
            </a:extLst>
          </p:cNvPr>
          <p:cNvSpPr/>
          <p:nvPr/>
        </p:nvSpPr>
        <p:spPr>
          <a:xfrm>
            <a:off x="2258350" y="3814474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6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2CED4BB4-9481-9D44-A4BA-25BAE8F4335C}"/>
              </a:ext>
            </a:extLst>
          </p:cNvPr>
          <p:cNvSpPr/>
          <p:nvPr/>
        </p:nvSpPr>
        <p:spPr>
          <a:xfrm>
            <a:off x="3341550" y="3814474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Realization in SDN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6BCDF31-AF27-C24F-9732-E10037953D9F}"/>
              </a:ext>
            </a:extLst>
          </p:cNvPr>
          <p:cNvSpPr/>
          <p:nvPr/>
        </p:nvSpPr>
        <p:spPr>
          <a:xfrm>
            <a:off x="2258350" y="4986768"/>
            <a:ext cx="7858541" cy="937835"/>
          </a:xfrm>
          <a:prstGeom prst="roundRect">
            <a:avLst>
              <a:gd name="adj" fmla="val 10000"/>
            </a:avLst>
          </a:prstGeom>
          <a:solidFill>
            <a:srgbClr val="7030A0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8DDCD25-B933-E442-9948-06DF0FC98F03}"/>
              </a:ext>
            </a:extLst>
          </p:cNvPr>
          <p:cNvSpPr/>
          <p:nvPr/>
        </p:nvSpPr>
        <p:spPr>
          <a:xfrm>
            <a:off x="3341550" y="4986768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Demonstrate Taproot’s superiority over existing approaches</a:t>
            </a:r>
          </a:p>
        </p:txBody>
      </p:sp>
      <p:pic>
        <p:nvPicPr>
          <p:cNvPr id="33" name="Graphic 32" descr="Bar chart">
            <a:extLst>
              <a:ext uri="{FF2B5EF4-FFF2-40B4-BE49-F238E27FC236}">
                <a16:creationId xmlns:a16="http://schemas.microsoft.com/office/drawing/2014/main" id="{8A213AA9-7F0E-3143-9379-C0B635F4C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55170" y="5133186"/>
            <a:ext cx="644998" cy="644998"/>
          </a:xfrm>
          <a:prstGeom prst="rect">
            <a:avLst/>
          </a:prstGeom>
        </p:spPr>
      </p:pic>
      <p:pic>
        <p:nvPicPr>
          <p:cNvPr id="4" name="Graphic 3" descr="Tools with solid fill">
            <a:extLst>
              <a:ext uri="{FF2B5EF4-FFF2-40B4-BE49-F238E27FC236}">
                <a16:creationId xmlns:a16="http://schemas.microsoft.com/office/drawing/2014/main" id="{8889CE5E-FF8D-734F-8BD1-C8D9B1550F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38839" y="2845211"/>
            <a:ext cx="557784" cy="557784"/>
          </a:xfrm>
          <a:prstGeom prst="rect">
            <a:avLst/>
          </a:prstGeom>
        </p:spPr>
      </p:pic>
      <p:pic>
        <p:nvPicPr>
          <p:cNvPr id="6" name="Graphic 5" descr="Network diagram with solid fill">
            <a:extLst>
              <a:ext uri="{FF2B5EF4-FFF2-40B4-BE49-F238E27FC236}">
                <a16:creationId xmlns:a16="http://schemas.microsoft.com/office/drawing/2014/main" id="{32F7FDA2-E09D-6847-9118-6649BDC4C1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2393119" y="3962484"/>
            <a:ext cx="649224" cy="649224"/>
          </a:xfrm>
          <a:prstGeom prst="rect">
            <a:avLst/>
          </a:prstGeom>
        </p:spPr>
      </p:pic>
      <p:pic>
        <p:nvPicPr>
          <p:cNvPr id="10" name="Graphic 9" descr="Network with solid fill">
            <a:extLst>
              <a:ext uri="{FF2B5EF4-FFF2-40B4-BE49-F238E27FC236}">
                <a16:creationId xmlns:a16="http://schemas.microsoft.com/office/drawing/2014/main" id="{D9B52235-39D9-1049-B3D7-A9129D6E98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438839" y="1634254"/>
            <a:ext cx="649224" cy="649224"/>
          </a:xfrm>
          <a:prstGeom prst="rect">
            <a:avLst/>
          </a:prstGeom>
        </p:spPr>
      </p:pic>
      <p:pic>
        <p:nvPicPr>
          <p:cNvPr id="19" name="Graphic 18" descr="Arrow Straight">
            <a:extLst>
              <a:ext uri="{FF2B5EF4-FFF2-40B4-BE49-F238E27FC236}">
                <a16:creationId xmlns:a16="http://schemas.microsoft.com/office/drawing/2014/main" id="{FB761245-948E-F04B-B7EA-15CEF694A30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flipH="1">
            <a:off x="1171361" y="1400033"/>
            <a:ext cx="914400" cy="9144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31D65B89-6E16-8348-BF80-54EC0B26F233}"/>
              </a:ext>
            </a:extLst>
          </p:cNvPr>
          <p:cNvSpPr/>
          <p:nvPr/>
        </p:nvSpPr>
        <p:spPr>
          <a:xfrm>
            <a:off x="2148825" y="3715924"/>
            <a:ext cx="8374312" cy="2443138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2D3E078-728A-344F-B4E6-01723D2960F5}"/>
              </a:ext>
            </a:extLst>
          </p:cNvPr>
          <p:cNvSpPr/>
          <p:nvPr/>
        </p:nvSpPr>
        <p:spPr>
          <a:xfrm>
            <a:off x="2258350" y="2549588"/>
            <a:ext cx="8374312" cy="1116867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32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3.33333E-6 L 0.00026 0.17963 " pathEditMode="relative" ptsTypes="AA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62" y="306610"/>
            <a:ext cx="12027876" cy="703332"/>
          </a:xfrm>
        </p:spPr>
        <p:txBody>
          <a:bodyPr>
            <a:normAutofit/>
          </a:bodyPr>
          <a:lstStyle/>
          <a:p>
            <a:r>
              <a:rPr lang="en-US" dirty="0"/>
              <a:t>Routing via Preorder: Failure Handling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Failure Handling Process:</a:t>
            </a:r>
          </a:p>
          <a:p>
            <a:pPr lvl="1"/>
            <a:r>
              <a:rPr lang="en-US" sz="2200" dirty="0">
                <a:solidFill>
                  <a:srgbClr val="4472C4"/>
                </a:solidFill>
              </a:rPr>
              <a:t>Upon failures, use alternative outgoing links if exist</a:t>
            </a:r>
          </a:p>
          <a:p>
            <a:pPr lvl="1"/>
            <a:r>
              <a:rPr lang="en-US" sz="2200" dirty="0">
                <a:solidFill>
                  <a:srgbClr val="4472C4"/>
                </a:solidFill>
              </a:rPr>
              <a:t>If a node becomes a “sink”, de-activate incoming links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918388A5-4778-F045-8FE4-A796E2B31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776" y="2383192"/>
            <a:ext cx="5263561" cy="433104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D2042B4-50C2-3E4D-B467-487DC0BC2FC6}"/>
              </a:ext>
            </a:extLst>
          </p:cNvPr>
          <p:cNvSpPr txBox="1"/>
          <p:nvPr/>
        </p:nvSpPr>
        <p:spPr>
          <a:xfrm>
            <a:off x="3085277" y="3941170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600FF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src</a:t>
            </a:r>
            <a:endParaRPr lang="en-US" sz="2000" dirty="0">
              <a:solidFill>
                <a:srgbClr val="0600FF"/>
              </a:solidFill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83BB3DC-CC27-8B49-BADD-CDAD4E78F871}"/>
              </a:ext>
            </a:extLst>
          </p:cNvPr>
          <p:cNvSpPr txBox="1"/>
          <p:nvPr/>
        </p:nvSpPr>
        <p:spPr>
          <a:xfrm>
            <a:off x="8982337" y="3960600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600FF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dst</a:t>
            </a:r>
            <a:endParaRPr lang="en-US" sz="2000" dirty="0">
              <a:solidFill>
                <a:srgbClr val="0600FF"/>
              </a:solidFill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pic>
        <p:nvPicPr>
          <p:cNvPr id="51" name="Graphic 50" descr="Close">
            <a:extLst>
              <a:ext uri="{FF2B5EF4-FFF2-40B4-BE49-F238E27FC236}">
                <a16:creationId xmlns:a16="http://schemas.microsoft.com/office/drawing/2014/main" id="{374E5210-74D2-7E4E-A2CB-A89C4CFB4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454568">
            <a:off x="5045920" y="5419853"/>
            <a:ext cx="344538" cy="344538"/>
          </a:xfrm>
          <a:prstGeom prst="rect">
            <a:avLst/>
          </a:prstGeom>
        </p:spPr>
      </p:pic>
      <p:pic>
        <p:nvPicPr>
          <p:cNvPr id="52" name="Graphic 51" descr="Close">
            <a:extLst>
              <a:ext uri="{FF2B5EF4-FFF2-40B4-BE49-F238E27FC236}">
                <a16:creationId xmlns:a16="http://schemas.microsoft.com/office/drawing/2014/main" id="{44DF6AA1-E83B-504C-82D1-64850110BF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55991" y="4025980"/>
            <a:ext cx="344538" cy="344538"/>
          </a:xfrm>
          <a:prstGeom prst="rect">
            <a:avLst/>
          </a:prstGeom>
        </p:spPr>
      </p:pic>
      <p:sp>
        <p:nvSpPr>
          <p:cNvPr id="53" name="Right Arrow 52">
            <a:extLst>
              <a:ext uri="{FF2B5EF4-FFF2-40B4-BE49-F238E27FC236}">
                <a16:creationId xmlns:a16="http://schemas.microsoft.com/office/drawing/2014/main" id="{A39C3B10-C516-D848-8A0F-F7C2F2C1D793}"/>
              </a:ext>
            </a:extLst>
          </p:cNvPr>
          <p:cNvSpPr/>
          <p:nvPr/>
        </p:nvSpPr>
        <p:spPr bwMode="auto">
          <a:xfrm rot="10800000">
            <a:off x="6356694" y="4261376"/>
            <a:ext cx="510255" cy="159806"/>
          </a:xfrm>
          <a:prstGeom prst="rightArrow">
            <a:avLst/>
          </a:prstGeom>
          <a:solidFill>
            <a:srgbClr val="1F77B4"/>
          </a:solidFill>
          <a:ln w="9525" cap="flat" cmpd="sng" algn="ctr">
            <a:solidFill>
              <a:srgbClr val="4472C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55" name="Right Arrow 54">
            <a:extLst>
              <a:ext uri="{FF2B5EF4-FFF2-40B4-BE49-F238E27FC236}">
                <a16:creationId xmlns:a16="http://schemas.microsoft.com/office/drawing/2014/main" id="{FC49E651-B9A1-5F4D-97B0-F449DD143F12}"/>
              </a:ext>
            </a:extLst>
          </p:cNvPr>
          <p:cNvSpPr/>
          <p:nvPr/>
        </p:nvSpPr>
        <p:spPr bwMode="auto">
          <a:xfrm rot="8905267">
            <a:off x="6445336" y="4526668"/>
            <a:ext cx="510255" cy="159806"/>
          </a:xfrm>
          <a:prstGeom prst="rightArrow">
            <a:avLst/>
          </a:prstGeom>
          <a:solidFill>
            <a:srgbClr val="1F77B4"/>
          </a:solidFill>
          <a:ln w="9525" cap="flat" cmpd="sng" algn="ctr">
            <a:solidFill>
              <a:srgbClr val="4472C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56" name="Right Arrow 55">
            <a:extLst>
              <a:ext uri="{FF2B5EF4-FFF2-40B4-BE49-F238E27FC236}">
                <a16:creationId xmlns:a16="http://schemas.microsoft.com/office/drawing/2014/main" id="{FAFBB4C7-7218-8746-AA7F-1D5ECC3EB9D0}"/>
              </a:ext>
            </a:extLst>
          </p:cNvPr>
          <p:cNvSpPr/>
          <p:nvPr/>
        </p:nvSpPr>
        <p:spPr bwMode="auto">
          <a:xfrm rot="20973067">
            <a:off x="5080629" y="4755550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4BCC6FE-C2BC-D943-88C2-EE86CCDAAB53}"/>
              </a:ext>
            </a:extLst>
          </p:cNvPr>
          <p:cNvCxnSpPr>
            <a:cxnSpLocks/>
          </p:cNvCxnSpPr>
          <p:nvPr/>
        </p:nvCxnSpPr>
        <p:spPr>
          <a:xfrm flipV="1">
            <a:off x="6411218" y="4360710"/>
            <a:ext cx="806246" cy="557125"/>
          </a:xfrm>
          <a:prstGeom prst="straightConnector1">
            <a:avLst/>
          </a:prstGeom>
          <a:ln w="79375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4D93241-B7C7-674B-A50D-AA1B6C3E690F}"/>
              </a:ext>
            </a:extLst>
          </p:cNvPr>
          <p:cNvCxnSpPr>
            <a:cxnSpLocks/>
          </p:cNvCxnSpPr>
          <p:nvPr/>
        </p:nvCxnSpPr>
        <p:spPr>
          <a:xfrm>
            <a:off x="6376734" y="4191899"/>
            <a:ext cx="728146" cy="0"/>
          </a:xfrm>
          <a:prstGeom prst="straightConnector1">
            <a:avLst/>
          </a:prstGeom>
          <a:ln w="79375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B7439769-4354-A54F-A720-3F418CBCE8DC}"/>
              </a:ext>
            </a:extLst>
          </p:cNvPr>
          <p:cNvSpPr/>
          <p:nvPr/>
        </p:nvSpPr>
        <p:spPr>
          <a:xfrm>
            <a:off x="7133400" y="3981794"/>
            <a:ext cx="598936" cy="4393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976200F3-E4AD-7742-98B0-918566F30250}"/>
              </a:ext>
            </a:extLst>
          </p:cNvPr>
          <p:cNvSpPr/>
          <p:nvPr/>
        </p:nvSpPr>
        <p:spPr bwMode="auto">
          <a:xfrm rot="20147021">
            <a:off x="6293761" y="3635215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221A7C0C-9092-2841-899F-9570783A3266}"/>
              </a:ext>
            </a:extLst>
          </p:cNvPr>
          <p:cNvSpPr/>
          <p:nvPr/>
        </p:nvSpPr>
        <p:spPr bwMode="auto">
          <a:xfrm>
            <a:off x="6524113" y="4942244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29477177-BCB3-8443-A412-4E264F5EE5A3}"/>
              </a:ext>
            </a:extLst>
          </p:cNvPr>
          <p:cNvSpPr/>
          <p:nvPr/>
        </p:nvSpPr>
        <p:spPr>
          <a:xfrm>
            <a:off x="1967282" y="3602622"/>
            <a:ext cx="8257435" cy="11717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No Need for Global Topology Information Exchange &amp; Route </a:t>
            </a:r>
            <a:r>
              <a:rPr lang="en-US" sz="3200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Recomputation</a:t>
            </a:r>
            <a:endParaRPr lang="en-US" sz="3200" dirty="0"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57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5" grpId="0" animBg="1"/>
      <p:bldP spid="56" grpId="0" animBg="1"/>
      <p:bldP spid="16" grpId="0" animBg="1"/>
      <p:bldP spid="16" grpId="1" animBg="1"/>
      <p:bldP spid="58" grpId="0" animBg="1"/>
      <p:bldP spid="59" grpId="1" animBg="1"/>
      <p:bldP spid="6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3DCF25-E31F-0E40-9C31-E471E89FE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Recovery Process:</a:t>
            </a:r>
          </a:p>
          <a:p>
            <a:pPr lvl="1"/>
            <a:r>
              <a:rPr lang="en-US" sz="2200" dirty="0">
                <a:solidFill>
                  <a:srgbClr val="4472C4"/>
                </a:solidFill>
              </a:rPr>
              <a:t>If a node/link recovers, </a:t>
            </a:r>
            <a:r>
              <a:rPr lang="en-US" sz="2200" i="1" dirty="0">
                <a:solidFill>
                  <a:srgbClr val="4472C4"/>
                </a:solidFill>
              </a:rPr>
              <a:t>re-activate</a:t>
            </a:r>
            <a:r>
              <a:rPr lang="en-US" sz="2200" dirty="0">
                <a:solidFill>
                  <a:srgbClr val="4472C4"/>
                </a:solidFill>
              </a:rPr>
              <a:t> outgoing links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439B4A-F8D3-574C-A8BE-ED85B4634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via Preorder: Recovery Process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7A12015-712F-744A-84E2-F58269408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776" y="2383192"/>
            <a:ext cx="5263561" cy="433104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EFA4AD5-F07E-5141-98FC-E2FDADBA586C}"/>
              </a:ext>
            </a:extLst>
          </p:cNvPr>
          <p:cNvSpPr txBox="1"/>
          <p:nvPr/>
        </p:nvSpPr>
        <p:spPr>
          <a:xfrm>
            <a:off x="3085277" y="3941170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600FF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src</a:t>
            </a:r>
            <a:endParaRPr lang="en-US" sz="2000" dirty="0">
              <a:solidFill>
                <a:srgbClr val="0600FF"/>
              </a:solidFill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A72F11C-23BB-A14E-B025-E8DE3AD5A828}"/>
              </a:ext>
            </a:extLst>
          </p:cNvPr>
          <p:cNvSpPr txBox="1"/>
          <p:nvPr/>
        </p:nvSpPr>
        <p:spPr>
          <a:xfrm>
            <a:off x="8982337" y="3960600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600FF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dst</a:t>
            </a:r>
            <a:endParaRPr lang="en-US" sz="2000" dirty="0">
              <a:solidFill>
                <a:srgbClr val="0600FF"/>
              </a:solidFill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pic>
        <p:nvPicPr>
          <p:cNvPr id="38" name="Graphic 37" descr="Close">
            <a:extLst>
              <a:ext uri="{FF2B5EF4-FFF2-40B4-BE49-F238E27FC236}">
                <a16:creationId xmlns:a16="http://schemas.microsoft.com/office/drawing/2014/main" id="{40BE75E5-E8D6-F945-BCF4-A105CF0A21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55991" y="4025980"/>
            <a:ext cx="344538" cy="344538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DE71038-A978-A942-855D-A6F6FA310B60}"/>
              </a:ext>
            </a:extLst>
          </p:cNvPr>
          <p:cNvCxnSpPr>
            <a:cxnSpLocks/>
          </p:cNvCxnSpPr>
          <p:nvPr/>
        </p:nvCxnSpPr>
        <p:spPr>
          <a:xfrm flipV="1">
            <a:off x="6408042" y="4361679"/>
            <a:ext cx="806246" cy="557125"/>
          </a:xfrm>
          <a:prstGeom prst="straightConnector1">
            <a:avLst/>
          </a:prstGeom>
          <a:ln w="79375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53BD3F4-D1B7-C343-A57A-A2E86050D0E6}"/>
              </a:ext>
            </a:extLst>
          </p:cNvPr>
          <p:cNvCxnSpPr>
            <a:cxnSpLocks/>
          </p:cNvCxnSpPr>
          <p:nvPr/>
        </p:nvCxnSpPr>
        <p:spPr>
          <a:xfrm>
            <a:off x="6376734" y="4191899"/>
            <a:ext cx="728146" cy="0"/>
          </a:xfrm>
          <a:prstGeom prst="straightConnector1">
            <a:avLst/>
          </a:prstGeom>
          <a:ln w="79375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A70FDBCE-A74E-3140-B821-2AAE9FECB3EF}"/>
              </a:ext>
            </a:extLst>
          </p:cNvPr>
          <p:cNvSpPr/>
          <p:nvPr/>
        </p:nvSpPr>
        <p:spPr>
          <a:xfrm>
            <a:off x="7133400" y="3981794"/>
            <a:ext cx="598936" cy="4393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FA85328C-E837-3945-B561-F5FB91445A64}"/>
              </a:ext>
            </a:extLst>
          </p:cNvPr>
          <p:cNvSpPr/>
          <p:nvPr/>
        </p:nvSpPr>
        <p:spPr bwMode="auto">
          <a:xfrm>
            <a:off x="6363399" y="4261377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46" name="Right Arrow 45">
            <a:extLst>
              <a:ext uri="{FF2B5EF4-FFF2-40B4-BE49-F238E27FC236}">
                <a16:creationId xmlns:a16="http://schemas.microsoft.com/office/drawing/2014/main" id="{6FDE6A80-B595-0D44-B337-455BC51CF2B9}"/>
              </a:ext>
            </a:extLst>
          </p:cNvPr>
          <p:cNvSpPr/>
          <p:nvPr/>
        </p:nvSpPr>
        <p:spPr bwMode="auto">
          <a:xfrm rot="19490049">
            <a:off x="6408292" y="4552353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5E3B5608-F458-2C48-B1B1-7E2551B4E863}"/>
              </a:ext>
            </a:extLst>
          </p:cNvPr>
          <p:cNvSpPr/>
          <p:nvPr/>
        </p:nvSpPr>
        <p:spPr>
          <a:xfrm>
            <a:off x="3209664" y="3687916"/>
            <a:ext cx="6148825" cy="8520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Guaranteed to Restore the Original Routing State</a:t>
            </a:r>
          </a:p>
        </p:txBody>
      </p:sp>
    </p:spTree>
    <p:extLst>
      <p:ext uri="{BB962C8B-B14F-4D97-AF65-F5344CB8AC3E}">
        <p14:creationId xmlns:p14="http://schemas.microsoft.com/office/powerpoint/2010/main" val="406903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5E7728-4816-D34B-B167-0F6382E0D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4472C4"/>
                </a:solidFill>
              </a:rPr>
              <a:t>Each switch/router maintains a set of routing rules and states:</a:t>
            </a:r>
          </a:p>
          <a:p>
            <a:pPr lvl="1"/>
            <a:r>
              <a:rPr lang="en-US" dirty="0"/>
              <a:t>Routing rules for the outgoing links from the latency-Complete PrOG (prioritized acc. to latency)</a:t>
            </a:r>
          </a:p>
          <a:p>
            <a:pPr lvl="1"/>
            <a:r>
              <a:rPr lang="en-US" dirty="0"/>
              <a:t>𝜏</a:t>
            </a:r>
            <a:r>
              <a:rPr lang="en-US" baseline="30000" dirty="0"/>
              <a:t>d</a:t>
            </a:r>
            <a:r>
              <a:rPr lang="en-US" i="1" dirty="0"/>
              <a:t>(u): </a:t>
            </a:r>
            <a:r>
              <a:rPr lang="en-US" dirty="0"/>
              <a:t>min. latency to </a:t>
            </a:r>
            <a:r>
              <a:rPr lang="en-US" dirty="0" err="1"/>
              <a:t>dst</a:t>
            </a:r>
            <a:r>
              <a:rPr lang="en-US" dirty="0"/>
              <a:t> </a:t>
            </a:r>
            <a:r>
              <a:rPr lang="en-US" i="1" dirty="0"/>
              <a:t>d</a:t>
            </a:r>
            <a:r>
              <a:rPr lang="en-US" dirty="0"/>
              <a:t> from node </a:t>
            </a:r>
            <a:r>
              <a:rPr lang="en-US" i="1" dirty="0"/>
              <a:t>u</a:t>
            </a:r>
          </a:p>
          <a:p>
            <a:pPr lvl="1"/>
            <a:r>
              <a:rPr lang="en-US" dirty="0"/>
              <a:t>𝜏</a:t>
            </a:r>
            <a:r>
              <a:rPr lang="en-US" baseline="30000" dirty="0"/>
              <a:t>d</a:t>
            </a:r>
            <a:r>
              <a:rPr lang="en-US" i="1" dirty="0"/>
              <a:t>(u </a:t>
            </a:r>
            <a:r>
              <a:rPr lang="en-US" i="1" dirty="0">
                <a:sym typeface="Wingdings" pitchFamily="2" charset="2"/>
              </a:rPr>
              <a:t>→ v): </a:t>
            </a:r>
            <a:r>
              <a:rPr lang="en-US" dirty="0">
                <a:sym typeface="Wingdings" pitchFamily="2" charset="2"/>
              </a:rPr>
              <a:t>min latency to </a:t>
            </a:r>
            <a:r>
              <a:rPr lang="en-US" dirty="0" err="1">
                <a:sym typeface="Wingdings" pitchFamily="2" charset="2"/>
              </a:rPr>
              <a:t>dst</a:t>
            </a:r>
            <a:r>
              <a:rPr lang="en-US" dirty="0">
                <a:sym typeface="Wingdings" pitchFamily="2" charset="2"/>
              </a:rPr>
              <a:t> d via link </a:t>
            </a:r>
            <a:r>
              <a:rPr lang="en-US" i="1" dirty="0">
                <a:sym typeface="Wingdings" pitchFamily="2" charset="2"/>
              </a:rPr>
              <a:t>u → v</a:t>
            </a:r>
            <a:br>
              <a:rPr lang="en-US" i="1" dirty="0">
                <a:sym typeface="Wingdings" pitchFamily="2" charset="2"/>
              </a:rPr>
            </a:br>
            <a:endParaRPr lang="en-US" i="1" dirty="0">
              <a:sym typeface="Wingdings" pitchFamily="2" charset="2"/>
            </a:endParaRPr>
          </a:p>
          <a:p>
            <a:r>
              <a:rPr lang="en-US" dirty="0">
                <a:solidFill>
                  <a:srgbClr val="4472C4"/>
                </a:solidFill>
                <a:sym typeface="Wingdings" pitchFamily="2" charset="2"/>
              </a:rPr>
              <a:t>Each packet carries two header fields initialized as following:</a:t>
            </a:r>
            <a:br>
              <a:rPr lang="en-US" dirty="0">
                <a:sym typeface="Wingdings" pitchFamily="2" charset="2"/>
              </a:rPr>
            </a:br>
            <a:endParaRPr lang="en-US" dirty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olidFill>
                  <a:srgbClr val="4472C4"/>
                </a:solidFill>
                <a:sym typeface="Wingdings" pitchFamily="2" charset="2"/>
              </a:rPr>
              <a:t>Packet Forwarding:</a:t>
            </a:r>
          </a:p>
          <a:p>
            <a:pPr lvl="1"/>
            <a:r>
              <a:rPr lang="en-US" dirty="0">
                <a:sym typeface="Wingdings" pitchFamily="2" charset="2"/>
              </a:rPr>
              <a:t>Node </a:t>
            </a:r>
            <a:r>
              <a:rPr lang="en-US" i="1" dirty="0">
                <a:sym typeface="Wingdings" pitchFamily="2" charset="2"/>
              </a:rPr>
              <a:t>u</a:t>
            </a:r>
            <a:r>
              <a:rPr lang="en-US" dirty="0">
                <a:sym typeface="Wingdings" pitchFamily="2" charset="2"/>
              </a:rPr>
              <a:t> determines </a:t>
            </a:r>
            <a:r>
              <a:rPr lang="en-US" dirty="0" err="1">
                <a:sym typeface="Wingdings" pitchFamily="2" charset="2"/>
              </a:rPr>
              <a:t>nexthop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i="1" dirty="0">
                <a:sym typeface="Wingdings" pitchFamily="2" charset="2"/>
              </a:rPr>
              <a:t>v</a:t>
            </a:r>
            <a:r>
              <a:rPr lang="en-US" dirty="0">
                <a:sym typeface="Wingdings" pitchFamily="2" charset="2"/>
              </a:rPr>
              <a:t> is eligible or not to forward packets to d </a:t>
            </a:r>
            <a:r>
              <a:rPr lang="en-US" dirty="0" err="1">
                <a:sym typeface="Wingdings" pitchFamily="2" charset="2"/>
              </a:rPr>
              <a:t>iff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/>
              <a:t>𝜏</a:t>
            </a:r>
            <a:r>
              <a:rPr lang="en-US" baseline="30000" dirty="0"/>
              <a:t>d</a:t>
            </a:r>
            <a:r>
              <a:rPr lang="en-US" i="1" dirty="0"/>
              <a:t>(u </a:t>
            </a:r>
            <a:r>
              <a:rPr lang="en-US" i="1" dirty="0">
                <a:sym typeface="Wingdings" pitchFamily="2" charset="2"/>
              </a:rPr>
              <a:t>→ v)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/>
              <a:t>≤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/>
              <a:t>𝜏</a:t>
            </a:r>
          </a:p>
          <a:p>
            <a:pPr lvl="1"/>
            <a:r>
              <a:rPr lang="en-US" dirty="0"/>
              <a:t>Then, </a:t>
            </a:r>
            <a:r>
              <a:rPr lang="en-US" i="1" dirty="0"/>
              <a:t>u</a:t>
            </a:r>
            <a:r>
              <a:rPr lang="en-US" dirty="0"/>
              <a:t> updates latency field: 𝜏 := 𝜏 - </a:t>
            </a:r>
            <a:r>
              <a:rPr lang="en-US" i="1" dirty="0" err="1"/>
              <a:t>ɸ</a:t>
            </a:r>
            <a:r>
              <a:rPr lang="en-US" i="1" baseline="-25000" dirty="0" err="1"/>
              <a:t>uv</a:t>
            </a:r>
            <a:r>
              <a:rPr lang="en-US" i="1" baseline="-25000" dirty="0"/>
              <a:t> </a:t>
            </a:r>
            <a:r>
              <a:rPr lang="en-US" dirty="0"/>
              <a:t> before forwarding it to </a:t>
            </a:r>
            <a:r>
              <a:rPr lang="en-US" i="1" dirty="0"/>
              <a:t>v</a:t>
            </a:r>
            <a:br>
              <a:rPr lang="en-US" i="1" dirty="0"/>
            </a:br>
            <a:endParaRPr lang="en-US" i="1" dirty="0"/>
          </a:p>
          <a:p>
            <a:r>
              <a:rPr lang="en-US" dirty="0">
                <a:solidFill>
                  <a:srgbClr val="4472C4"/>
                </a:solidFill>
              </a:rPr>
              <a:t>Upon failure:</a:t>
            </a:r>
          </a:p>
          <a:p>
            <a:pPr lvl="1"/>
            <a:r>
              <a:rPr lang="en-US" dirty="0"/>
              <a:t>Both header fields are updated before rerouting as following:</a:t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C6C7E8-AE89-2141-AEAC-C68AA7116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Resilient Routing via Preorders: Packet Forwarding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81D7170-ECBD-3A40-8372-F225EE07DDCC}"/>
              </a:ext>
            </a:extLst>
          </p:cNvPr>
          <p:cNvSpPr/>
          <p:nvPr/>
        </p:nvSpPr>
        <p:spPr>
          <a:xfrm>
            <a:off x="1065342" y="3223867"/>
            <a:ext cx="2249357" cy="311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Latency field </a:t>
            </a:r>
            <a:r>
              <a:rPr lang="en-US" dirty="0"/>
              <a:t>𝜏 := 𝜏</a:t>
            </a:r>
            <a:r>
              <a:rPr lang="en-US" baseline="-25000" dirty="0"/>
              <a:t>F</a:t>
            </a:r>
            <a:r>
              <a:rPr lang="en-US" dirty="0"/>
              <a:t> </a:t>
            </a:r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FA145CE-1086-7B44-8FBF-D2F23D91AEF1}"/>
              </a:ext>
            </a:extLst>
          </p:cNvPr>
          <p:cNvSpPr/>
          <p:nvPr/>
        </p:nvSpPr>
        <p:spPr>
          <a:xfrm>
            <a:off x="1065342" y="5868003"/>
            <a:ext cx="2630358" cy="311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Latency field </a:t>
            </a:r>
            <a:r>
              <a:rPr lang="en-US" dirty="0"/>
              <a:t>𝜏 := 𝜏  + </a:t>
            </a:r>
            <a:r>
              <a:rPr lang="en-US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Δ</a:t>
            </a:r>
            <a:r>
              <a:rPr lang="en-US" dirty="0"/>
              <a:t>𝜏 </a:t>
            </a:r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B62BA8E9-5CA4-8D42-BF48-7959F6E5D7F8}"/>
                  </a:ext>
                </a:extLst>
              </p:cNvPr>
              <p:cNvSpPr/>
              <p:nvPr/>
            </p:nvSpPr>
            <p:spPr>
              <a:xfrm>
                <a:off x="5088636" y="3223867"/>
                <a:ext cx="3255264" cy="310896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Latency offset field </a:t>
                </a:r>
                <a:r>
                  <a:rPr lang="en-US" dirty="0" err="1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Δ</a:t>
                </a:r>
                <a:r>
                  <a:rPr lang="en-US" dirty="0"/>
                  <a:t>𝜏 :=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tx1"/>
                            </a:solidFill>
                          </a:rPr>
                          <m:t>𝜏</m:t>
                        </m:r>
                      </m:e>
                    </m:acc>
                  </m:oMath>
                </a14:m>
                <a:r>
                  <a:rPr lang="en-US" baseline="-25000" dirty="0">
                    <a:solidFill>
                      <a:schemeClr val="tx1"/>
                    </a:solidFill>
                  </a:rPr>
                  <a:t>F</a:t>
                </a:r>
                <a:r>
                  <a:rPr lang="en-US" dirty="0">
                    <a:solidFill>
                      <a:schemeClr val="tx1"/>
                    </a:solidFill>
                  </a:rPr>
                  <a:t> - 𝜏</a:t>
                </a:r>
                <a:r>
                  <a:rPr lang="en-US" baseline="-25000" dirty="0">
                    <a:solidFill>
                      <a:schemeClr val="tx1"/>
                    </a:solidFill>
                  </a:rPr>
                  <a:t>F</a:t>
                </a:r>
                <a:endParaRPr lang="en-US" baseline="-25000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endParaRPr>
              </a:p>
            </p:txBody>
          </p:sp>
        </mc:Choice>
        <mc:Fallback xmlns="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B62BA8E9-5CA4-8D42-BF48-7959F6E5D7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8636" y="3223867"/>
                <a:ext cx="3255264" cy="310896"/>
              </a:xfrm>
              <a:prstGeom prst="roundRect">
                <a:avLst/>
              </a:prstGeom>
              <a:blipFill>
                <a:blip r:embed="rId2"/>
                <a:stretch>
                  <a:fillRect l="-388" t="-15385" b="-3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AB07125-D418-7B4A-BFB6-4319FAF084EA}"/>
              </a:ext>
            </a:extLst>
          </p:cNvPr>
          <p:cNvSpPr/>
          <p:nvPr/>
        </p:nvSpPr>
        <p:spPr>
          <a:xfrm>
            <a:off x="5088636" y="5868003"/>
            <a:ext cx="3127248" cy="3108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Latency offset field </a:t>
            </a:r>
            <a:r>
              <a:rPr lang="en-US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Δ</a:t>
            </a:r>
            <a:r>
              <a:rPr lang="en-US" dirty="0"/>
              <a:t>𝜏 := 0</a:t>
            </a:r>
            <a:endParaRPr lang="en-US" dirty="0"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031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Path-based Routing Inadequate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600" dirty="0"/>
              <a:t>Existing routing schemes for communication &amp; SCADA control networks are </a:t>
            </a:r>
            <a:r>
              <a:rPr lang="en-US" sz="2600" i="1" dirty="0"/>
              <a:t>path-based!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compute one path (e.g., shortest) or multiple paths from </a:t>
            </a:r>
            <a:r>
              <a:rPr lang="en-US" sz="2400" i="1" dirty="0">
                <a:solidFill>
                  <a:srgbClr val="4472C4"/>
                </a:solidFill>
              </a:rPr>
              <a:t>s</a:t>
            </a:r>
            <a:r>
              <a:rPr lang="en-US" sz="2400" dirty="0">
                <a:solidFill>
                  <a:srgbClr val="4472C4"/>
                </a:solidFill>
              </a:rPr>
              <a:t> to </a:t>
            </a:r>
            <a:r>
              <a:rPr lang="en-US" sz="2400" i="1" dirty="0">
                <a:solidFill>
                  <a:srgbClr val="4472C4"/>
                </a:solidFill>
              </a:rPr>
              <a:t>d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route traffic along the path or paths, e.g., via IP or MPLS protocol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  <a:defRPr/>
            </a:pPr>
            <a:r>
              <a:rPr lang="en-US" sz="2600" dirty="0"/>
              <a:t>Fundamental Limitations of Conventional Path-based Routing: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rigid: must be precisely specified a seq. of nodes &amp; links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fragile: failure of any node or link renders it invalid!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6358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A042C4-FC6A-3146-A6E6-500E77706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A417894-D126-5F42-B4F1-6BDD90ED9458}"/>
              </a:ext>
            </a:extLst>
          </p:cNvPr>
          <p:cNvSpPr/>
          <p:nvPr/>
        </p:nvSpPr>
        <p:spPr>
          <a:xfrm>
            <a:off x="2258350" y="1468037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2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0D8498B-C640-C047-B5EF-4081045841BC}"/>
              </a:ext>
            </a:extLst>
          </p:cNvPr>
          <p:cNvSpPr/>
          <p:nvPr/>
        </p:nvSpPr>
        <p:spPr>
          <a:xfrm>
            <a:off x="3341550" y="1469885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Routing Via Preorders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CC8A09A-FD36-8A49-B992-9E4CA96B65A9}"/>
              </a:ext>
            </a:extLst>
          </p:cNvPr>
          <p:cNvSpPr/>
          <p:nvPr/>
        </p:nvSpPr>
        <p:spPr>
          <a:xfrm>
            <a:off x="2258350" y="2642179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4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DB0DFF54-451B-CA4F-B621-8650CE525047}"/>
              </a:ext>
            </a:extLst>
          </p:cNvPr>
          <p:cNvSpPr/>
          <p:nvPr/>
        </p:nvSpPr>
        <p:spPr>
          <a:xfrm>
            <a:off x="3341550" y="2642179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Handling Failure &amp; Recovery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357CCE2-D77F-9546-99A4-24EA85D3EE2B}"/>
              </a:ext>
            </a:extLst>
          </p:cNvPr>
          <p:cNvSpPr/>
          <p:nvPr/>
        </p:nvSpPr>
        <p:spPr>
          <a:xfrm>
            <a:off x="2258350" y="3814474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6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2CED4BB4-9481-9D44-A4BA-25BAE8F4335C}"/>
              </a:ext>
            </a:extLst>
          </p:cNvPr>
          <p:cNvSpPr/>
          <p:nvPr/>
        </p:nvSpPr>
        <p:spPr>
          <a:xfrm>
            <a:off x="3341550" y="3814474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Realization in SDN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6BCDF31-AF27-C24F-9732-E10037953D9F}"/>
              </a:ext>
            </a:extLst>
          </p:cNvPr>
          <p:cNvSpPr/>
          <p:nvPr/>
        </p:nvSpPr>
        <p:spPr>
          <a:xfrm>
            <a:off x="2258350" y="4986768"/>
            <a:ext cx="7858541" cy="937835"/>
          </a:xfrm>
          <a:prstGeom prst="roundRect">
            <a:avLst>
              <a:gd name="adj" fmla="val 10000"/>
            </a:avLst>
          </a:prstGeom>
          <a:solidFill>
            <a:srgbClr val="7030A0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8DDCD25-B933-E442-9948-06DF0FC98F03}"/>
              </a:ext>
            </a:extLst>
          </p:cNvPr>
          <p:cNvSpPr/>
          <p:nvPr/>
        </p:nvSpPr>
        <p:spPr>
          <a:xfrm>
            <a:off x="3341550" y="4986768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Demonstrate Taproot’s superiority over existing approaches</a:t>
            </a:r>
          </a:p>
        </p:txBody>
      </p:sp>
      <p:pic>
        <p:nvPicPr>
          <p:cNvPr id="33" name="Graphic 32" descr="Bar chart">
            <a:extLst>
              <a:ext uri="{FF2B5EF4-FFF2-40B4-BE49-F238E27FC236}">
                <a16:creationId xmlns:a16="http://schemas.microsoft.com/office/drawing/2014/main" id="{8A213AA9-7F0E-3143-9379-C0B635F4C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55170" y="5133186"/>
            <a:ext cx="644998" cy="644998"/>
          </a:xfrm>
          <a:prstGeom prst="rect">
            <a:avLst/>
          </a:prstGeom>
        </p:spPr>
      </p:pic>
      <p:pic>
        <p:nvPicPr>
          <p:cNvPr id="4" name="Graphic 3" descr="Tools with solid fill">
            <a:extLst>
              <a:ext uri="{FF2B5EF4-FFF2-40B4-BE49-F238E27FC236}">
                <a16:creationId xmlns:a16="http://schemas.microsoft.com/office/drawing/2014/main" id="{8889CE5E-FF8D-734F-8BD1-C8D9B1550F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38839" y="2845211"/>
            <a:ext cx="557784" cy="557784"/>
          </a:xfrm>
          <a:prstGeom prst="rect">
            <a:avLst/>
          </a:prstGeom>
        </p:spPr>
      </p:pic>
      <p:pic>
        <p:nvPicPr>
          <p:cNvPr id="6" name="Graphic 5" descr="Network diagram with solid fill">
            <a:extLst>
              <a:ext uri="{FF2B5EF4-FFF2-40B4-BE49-F238E27FC236}">
                <a16:creationId xmlns:a16="http://schemas.microsoft.com/office/drawing/2014/main" id="{32F7FDA2-E09D-6847-9118-6649BDC4C1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2393119" y="3962484"/>
            <a:ext cx="649224" cy="649224"/>
          </a:xfrm>
          <a:prstGeom prst="rect">
            <a:avLst/>
          </a:prstGeom>
        </p:spPr>
      </p:pic>
      <p:pic>
        <p:nvPicPr>
          <p:cNvPr id="10" name="Graphic 9" descr="Network with solid fill">
            <a:extLst>
              <a:ext uri="{FF2B5EF4-FFF2-40B4-BE49-F238E27FC236}">
                <a16:creationId xmlns:a16="http://schemas.microsoft.com/office/drawing/2014/main" id="{D9B52235-39D9-1049-B3D7-A9129D6E98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438839" y="1634254"/>
            <a:ext cx="649224" cy="64922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9C94875-593B-BF48-AD5D-7D9B9864298D}"/>
              </a:ext>
            </a:extLst>
          </p:cNvPr>
          <p:cNvSpPr/>
          <p:nvPr/>
        </p:nvSpPr>
        <p:spPr>
          <a:xfrm>
            <a:off x="2148825" y="4900328"/>
            <a:ext cx="8374312" cy="1258734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 descr="Arrow Straight">
            <a:extLst>
              <a:ext uri="{FF2B5EF4-FFF2-40B4-BE49-F238E27FC236}">
                <a16:creationId xmlns:a16="http://schemas.microsoft.com/office/drawing/2014/main" id="{FB2B4A6D-06EF-FA4D-A9B9-FCC74485B4D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flipH="1">
            <a:off x="1171361" y="2598218"/>
            <a:ext cx="914400" cy="9144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E2AE7E08-EDA7-3B46-99FA-2483CEA0BD8F}"/>
              </a:ext>
            </a:extLst>
          </p:cNvPr>
          <p:cNvSpPr/>
          <p:nvPr/>
        </p:nvSpPr>
        <p:spPr>
          <a:xfrm>
            <a:off x="2258350" y="3677835"/>
            <a:ext cx="8374312" cy="1124673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1.85185E-6 L 0.00026 0.1796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DB5063-FD5D-C44F-BE30-3891A592D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controller computes the routing preorder (satisfying latency constraints), then installs the corresponding rules in the relevant switches 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Each switch forwards packets using the </a:t>
            </a:r>
            <a:r>
              <a:rPr lang="en-US" sz="2400" i="1" dirty="0">
                <a:solidFill>
                  <a:srgbClr val="4472C4"/>
                </a:solidFill>
              </a:rPr>
              <a:t>match-action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dirty="0"/>
              <a:t>data plane abstraction</a:t>
            </a:r>
            <a:br>
              <a:rPr lang="en-US" sz="2400" dirty="0"/>
            </a:br>
            <a:r>
              <a:rPr lang="en-US" sz="2400" dirty="0"/>
              <a:t> </a:t>
            </a:r>
          </a:p>
          <a:p>
            <a:r>
              <a:rPr lang="en-US" sz="2400" dirty="0"/>
              <a:t>Small functionality added to switches to maintain and update some internal states, and generate </a:t>
            </a:r>
            <a:r>
              <a:rPr lang="en-US" sz="2400" i="1" dirty="0">
                <a:solidFill>
                  <a:srgbClr val="4472C4"/>
                </a:solidFill>
              </a:rPr>
              <a:t>activation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/>
              <a:t>and </a:t>
            </a:r>
            <a:r>
              <a:rPr lang="en-US" sz="2400" i="1" dirty="0">
                <a:solidFill>
                  <a:srgbClr val="4472C4"/>
                </a:solidFill>
              </a:rPr>
              <a:t>deactivation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/>
              <a:t>tags 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Switches perform some actions to handle link activation, deactivation and failure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FF8E1C-AD7C-D74F-8703-8F64BE985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Realization in Emerging Software-Defined Networks (SDNs)</a:t>
            </a:r>
          </a:p>
        </p:txBody>
      </p:sp>
    </p:spTree>
    <p:extLst>
      <p:ext uri="{BB962C8B-B14F-4D97-AF65-F5344CB8AC3E}">
        <p14:creationId xmlns:p14="http://schemas.microsoft.com/office/powerpoint/2010/main" val="26130445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Realization in SDN: Rule Examples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75712" y="6122503"/>
            <a:ext cx="3510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Match-action rules for switch F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38A8B5-49D7-D94C-896E-72A17CD5E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113" y="1773367"/>
            <a:ext cx="5716157" cy="4411528"/>
          </a:xfrm>
          <a:prstGeom prst="rect">
            <a:avLst/>
          </a:prstGeom>
        </p:spPr>
      </p:pic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B666E6F9-5AA7-744E-846F-DAE02434E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790" y="1253330"/>
            <a:ext cx="11545957" cy="4869173"/>
          </a:xfrm>
        </p:spPr>
        <p:txBody>
          <a:bodyPr/>
          <a:lstStyle/>
          <a:p>
            <a:r>
              <a:rPr lang="en-US" dirty="0"/>
              <a:t>Routing via preorder implemented in Mininet with slightly modified Open </a:t>
            </a:r>
            <a:r>
              <a:rPr lang="en-US" dirty="0" err="1"/>
              <a:t>vSwitch</a:t>
            </a:r>
            <a:r>
              <a:rPr lang="en-US" dirty="0"/>
              <a:t> (OVS)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060FD6-FD60-6F4E-93BE-246B64F8C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99" y="2248350"/>
            <a:ext cx="4078973" cy="335632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4C9F17E4-D305-6A48-8253-3B3098FEC80C}"/>
              </a:ext>
            </a:extLst>
          </p:cNvPr>
          <p:cNvSpPr/>
          <p:nvPr/>
        </p:nvSpPr>
        <p:spPr>
          <a:xfrm>
            <a:off x="2092390" y="3926510"/>
            <a:ext cx="612710" cy="62009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F3D0E4F-AA6E-B84D-B183-4907AF1DE4E9}"/>
              </a:ext>
            </a:extLst>
          </p:cNvPr>
          <p:cNvSpPr/>
          <p:nvPr/>
        </p:nvSpPr>
        <p:spPr>
          <a:xfrm>
            <a:off x="5384800" y="2565400"/>
            <a:ext cx="4501873" cy="520700"/>
          </a:xfrm>
          <a:prstGeom prst="roundRect">
            <a:avLst/>
          </a:prstGeom>
          <a:noFill/>
          <a:ln w="508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25922FD9-3C23-FA4D-A670-F9BB5C88ACED}"/>
              </a:ext>
            </a:extLst>
          </p:cNvPr>
          <p:cNvSpPr/>
          <p:nvPr/>
        </p:nvSpPr>
        <p:spPr bwMode="auto">
          <a:xfrm rot="20973067">
            <a:off x="1652008" y="4373046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CC9E2E84-75F9-084C-B0C1-7BE49DE4D1E0}"/>
              </a:ext>
            </a:extLst>
          </p:cNvPr>
          <p:cNvSpPr/>
          <p:nvPr/>
        </p:nvSpPr>
        <p:spPr bwMode="auto">
          <a:xfrm rot="16200000">
            <a:off x="1997300" y="4699198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49E5918-29FE-3B46-8064-E9AFF697D94D}"/>
              </a:ext>
            </a:extLst>
          </p:cNvPr>
          <p:cNvSpPr/>
          <p:nvPr/>
        </p:nvSpPr>
        <p:spPr>
          <a:xfrm>
            <a:off x="5517603" y="4577796"/>
            <a:ext cx="4501873" cy="667303"/>
          </a:xfrm>
          <a:prstGeom prst="roundRect">
            <a:avLst/>
          </a:prstGeom>
          <a:noFill/>
          <a:ln w="50800">
            <a:solidFill>
              <a:srgbClr val="FD2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9A9081D-9100-F149-BC60-FF4B1A8303BD}"/>
              </a:ext>
            </a:extLst>
          </p:cNvPr>
          <p:cNvSpPr/>
          <p:nvPr/>
        </p:nvSpPr>
        <p:spPr>
          <a:xfrm>
            <a:off x="5517603" y="5368645"/>
            <a:ext cx="4501873" cy="396491"/>
          </a:xfrm>
          <a:prstGeom prst="roundRect">
            <a:avLst/>
          </a:prstGeom>
          <a:noFill/>
          <a:ln w="50800">
            <a:solidFill>
              <a:srgbClr val="FD2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 descr="Close">
            <a:extLst>
              <a:ext uri="{FF2B5EF4-FFF2-40B4-BE49-F238E27FC236}">
                <a16:creationId xmlns:a16="http://schemas.microsoft.com/office/drawing/2014/main" id="{E796E435-82A2-3547-8258-AEB1A72616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000799">
            <a:off x="2818751" y="3806862"/>
            <a:ext cx="344538" cy="344538"/>
          </a:xfrm>
          <a:prstGeom prst="rect">
            <a:avLst/>
          </a:prstGeom>
        </p:spPr>
      </p:pic>
      <p:pic>
        <p:nvPicPr>
          <p:cNvPr id="19" name="Graphic 18" descr="Close">
            <a:extLst>
              <a:ext uri="{FF2B5EF4-FFF2-40B4-BE49-F238E27FC236}">
                <a16:creationId xmlns:a16="http://schemas.microsoft.com/office/drawing/2014/main" id="{87599346-EEF6-2840-833E-045BD8EE5D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410988">
            <a:off x="2937069" y="4088671"/>
            <a:ext cx="344538" cy="344538"/>
          </a:xfrm>
          <a:prstGeom prst="rect">
            <a:avLst/>
          </a:prstGeom>
        </p:spPr>
      </p:pic>
      <p:sp>
        <p:nvSpPr>
          <p:cNvPr id="20" name="Right Arrow 19">
            <a:extLst>
              <a:ext uri="{FF2B5EF4-FFF2-40B4-BE49-F238E27FC236}">
                <a16:creationId xmlns:a16="http://schemas.microsoft.com/office/drawing/2014/main" id="{F6DA42E3-27C9-714E-98FD-694D8A6915E3}"/>
              </a:ext>
            </a:extLst>
          </p:cNvPr>
          <p:cNvSpPr/>
          <p:nvPr/>
        </p:nvSpPr>
        <p:spPr bwMode="auto">
          <a:xfrm rot="5400000">
            <a:off x="1997300" y="4694914"/>
            <a:ext cx="510255" cy="159806"/>
          </a:xfrm>
          <a:prstGeom prst="rightArrow">
            <a:avLst/>
          </a:prstGeom>
          <a:solidFill>
            <a:srgbClr val="9EC57B"/>
          </a:solidFill>
          <a:ln w="9525" cap="flat" cmpd="sng" algn="ctr">
            <a:solidFill>
              <a:srgbClr val="67CD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latin typeface="Times New Roman" pitchFamily="-107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FCC420CE-F2A4-2B48-951A-48044BEE7CF5}"/>
              </a:ext>
            </a:extLst>
          </p:cNvPr>
          <p:cNvSpPr/>
          <p:nvPr/>
        </p:nvSpPr>
        <p:spPr>
          <a:xfrm>
            <a:off x="5517603" y="5866548"/>
            <a:ext cx="4501873" cy="193563"/>
          </a:xfrm>
          <a:prstGeom prst="roundRect">
            <a:avLst/>
          </a:prstGeom>
          <a:noFill/>
          <a:ln w="50800">
            <a:solidFill>
              <a:srgbClr val="FD2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animBg="1"/>
      <p:bldP spid="12" grpId="0" animBg="1"/>
      <p:bldP spid="13" grpId="0" animBg="1"/>
      <p:bldP spid="14" grpId="0" animBg="1"/>
      <p:bldP spid="14" grpId="1" animBg="1"/>
      <p:bldP spid="15" grpId="0" animBg="1"/>
      <p:bldP spid="15" grpId="1" animBg="1"/>
      <p:bldP spid="17" grpId="0" animBg="1"/>
      <p:bldP spid="17" grpId="1" animBg="1"/>
      <p:bldP spid="20" grpId="0" animBg="1"/>
      <p:bldP spid="20" grpId="1" animBg="1"/>
      <p:bldP spid="2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A042C4-FC6A-3146-A6E6-500E77706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A417894-D126-5F42-B4F1-6BDD90ED9458}"/>
              </a:ext>
            </a:extLst>
          </p:cNvPr>
          <p:cNvSpPr/>
          <p:nvPr/>
        </p:nvSpPr>
        <p:spPr>
          <a:xfrm>
            <a:off x="2258350" y="1468037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2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0D8498B-C640-C047-B5EF-4081045841BC}"/>
              </a:ext>
            </a:extLst>
          </p:cNvPr>
          <p:cNvSpPr/>
          <p:nvPr/>
        </p:nvSpPr>
        <p:spPr>
          <a:xfrm>
            <a:off x="3341550" y="1469885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Routing Via Preorders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CC8A09A-FD36-8A49-B992-9E4CA96B65A9}"/>
              </a:ext>
            </a:extLst>
          </p:cNvPr>
          <p:cNvSpPr/>
          <p:nvPr/>
        </p:nvSpPr>
        <p:spPr>
          <a:xfrm>
            <a:off x="2258350" y="2642179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4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DB0DFF54-451B-CA4F-B621-8650CE525047}"/>
              </a:ext>
            </a:extLst>
          </p:cNvPr>
          <p:cNvSpPr/>
          <p:nvPr/>
        </p:nvSpPr>
        <p:spPr>
          <a:xfrm>
            <a:off x="3341550" y="2642179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Handling Failure &amp; Recovery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357CCE2-D77F-9546-99A4-24EA85D3EE2B}"/>
              </a:ext>
            </a:extLst>
          </p:cNvPr>
          <p:cNvSpPr/>
          <p:nvPr/>
        </p:nvSpPr>
        <p:spPr>
          <a:xfrm>
            <a:off x="2258350" y="3814474"/>
            <a:ext cx="7858541" cy="937835"/>
          </a:xfrm>
          <a:prstGeom prst="roundRect">
            <a:avLst>
              <a:gd name="adj" fmla="val 10000"/>
            </a:avLst>
          </a:prstGeom>
          <a:solidFill>
            <a:schemeClr val="accent6">
              <a:lumMod val="75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2CED4BB4-9481-9D44-A4BA-25BAE8F4335C}"/>
              </a:ext>
            </a:extLst>
          </p:cNvPr>
          <p:cNvSpPr/>
          <p:nvPr/>
        </p:nvSpPr>
        <p:spPr>
          <a:xfrm>
            <a:off x="3341550" y="3814474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Realization in SDN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6BCDF31-AF27-C24F-9732-E10037953D9F}"/>
              </a:ext>
            </a:extLst>
          </p:cNvPr>
          <p:cNvSpPr/>
          <p:nvPr/>
        </p:nvSpPr>
        <p:spPr>
          <a:xfrm>
            <a:off x="2258350" y="4986768"/>
            <a:ext cx="7858541" cy="937835"/>
          </a:xfrm>
          <a:prstGeom prst="roundRect">
            <a:avLst>
              <a:gd name="adj" fmla="val 10000"/>
            </a:avLst>
          </a:prstGeom>
          <a:solidFill>
            <a:srgbClr val="7030A0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8DDCD25-B933-E442-9948-06DF0FC98F03}"/>
              </a:ext>
            </a:extLst>
          </p:cNvPr>
          <p:cNvSpPr/>
          <p:nvPr/>
        </p:nvSpPr>
        <p:spPr>
          <a:xfrm>
            <a:off x="3341550" y="4986768"/>
            <a:ext cx="6775340" cy="937835"/>
          </a:xfrm>
          <a:custGeom>
            <a:avLst/>
            <a:gdLst>
              <a:gd name="connsiteX0" fmla="*/ 0 w 6775340"/>
              <a:gd name="connsiteY0" fmla="*/ 0 h 937835"/>
              <a:gd name="connsiteX1" fmla="*/ 6775340 w 6775340"/>
              <a:gd name="connsiteY1" fmla="*/ 0 h 937835"/>
              <a:gd name="connsiteX2" fmla="*/ 6775340 w 6775340"/>
              <a:gd name="connsiteY2" fmla="*/ 937835 h 937835"/>
              <a:gd name="connsiteX3" fmla="*/ 0 w 6775340"/>
              <a:gd name="connsiteY3" fmla="*/ 937835 h 937835"/>
              <a:gd name="connsiteX4" fmla="*/ 0 w 6775340"/>
              <a:gd name="connsiteY4" fmla="*/ 0 h 93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5340" h="937835">
                <a:moveTo>
                  <a:pt x="0" y="0"/>
                </a:moveTo>
                <a:lnTo>
                  <a:pt x="6775340" y="0"/>
                </a:lnTo>
                <a:lnTo>
                  <a:pt x="6775340" y="937835"/>
                </a:lnTo>
                <a:lnTo>
                  <a:pt x="0" y="9378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254" tIns="99254" rIns="99254" bIns="99254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700" kern="1200" dirty="0"/>
              <a:t>Demonstrate Taproot’s superiority over existing approaches</a:t>
            </a:r>
          </a:p>
        </p:txBody>
      </p:sp>
      <p:pic>
        <p:nvPicPr>
          <p:cNvPr id="33" name="Graphic 32" descr="Bar chart">
            <a:extLst>
              <a:ext uri="{FF2B5EF4-FFF2-40B4-BE49-F238E27FC236}">
                <a16:creationId xmlns:a16="http://schemas.microsoft.com/office/drawing/2014/main" id="{8A213AA9-7F0E-3143-9379-C0B635F4C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55170" y="5133186"/>
            <a:ext cx="644998" cy="644998"/>
          </a:xfrm>
          <a:prstGeom prst="rect">
            <a:avLst/>
          </a:prstGeom>
        </p:spPr>
      </p:pic>
      <p:pic>
        <p:nvPicPr>
          <p:cNvPr id="4" name="Graphic 3" descr="Tools with solid fill">
            <a:extLst>
              <a:ext uri="{FF2B5EF4-FFF2-40B4-BE49-F238E27FC236}">
                <a16:creationId xmlns:a16="http://schemas.microsoft.com/office/drawing/2014/main" id="{8889CE5E-FF8D-734F-8BD1-C8D9B1550F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38839" y="2845211"/>
            <a:ext cx="557784" cy="557784"/>
          </a:xfrm>
          <a:prstGeom prst="rect">
            <a:avLst/>
          </a:prstGeom>
        </p:spPr>
      </p:pic>
      <p:pic>
        <p:nvPicPr>
          <p:cNvPr id="6" name="Graphic 5" descr="Network diagram with solid fill">
            <a:extLst>
              <a:ext uri="{FF2B5EF4-FFF2-40B4-BE49-F238E27FC236}">
                <a16:creationId xmlns:a16="http://schemas.microsoft.com/office/drawing/2014/main" id="{32F7FDA2-E09D-6847-9118-6649BDC4C1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2393119" y="3962484"/>
            <a:ext cx="649224" cy="649224"/>
          </a:xfrm>
          <a:prstGeom prst="rect">
            <a:avLst/>
          </a:prstGeom>
        </p:spPr>
      </p:pic>
      <p:pic>
        <p:nvPicPr>
          <p:cNvPr id="10" name="Graphic 9" descr="Network with solid fill">
            <a:extLst>
              <a:ext uri="{FF2B5EF4-FFF2-40B4-BE49-F238E27FC236}">
                <a16:creationId xmlns:a16="http://schemas.microsoft.com/office/drawing/2014/main" id="{D9B52235-39D9-1049-B3D7-A9129D6E98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438839" y="1634254"/>
            <a:ext cx="649224" cy="64922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7F5E7AD-2AF7-5D4B-A5C9-04408B05B8B8}"/>
              </a:ext>
            </a:extLst>
          </p:cNvPr>
          <p:cNvSpPr/>
          <p:nvPr/>
        </p:nvSpPr>
        <p:spPr>
          <a:xfrm>
            <a:off x="2148825" y="4900328"/>
            <a:ext cx="8374312" cy="1258734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0" descr="Arrow Straight">
            <a:extLst>
              <a:ext uri="{FF2B5EF4-FFF2-40B4-BE49-F238E27FC236}">
                <a16:creationId xmlns:a16="http://schemas.microsoft.com/office/drawing/2014/main" id="{E35C0912-FFAB-1D41-B1CB-1433EE8544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flipH="1">
            <a:off x="1171361" y="379641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05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1.11111E-6 L 0.00026 0.1796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Exploring Topological Diversity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C841C04-6F25-F746-A0F9-36B0620F4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790" y="1253330"/>
            <a:ext cx="11545957" cy="4869173"/>
          </a:xfrm>
        </p:spPr>
        <p:txBody>
          <a:bodyPr/>
          <a:lstStyle/>
          <a:p>
            <a:r>
              <a:rPr lang="en-US" dirty="0">
                <a:solidFill>
                  <a:srgbClr val="4472C4"/>
                </a:solidFill>
              </a:rPr>
              <a:t>Primary Path: </a:t>
            </a:r>
            <a:r>
              <a:rPr lang="en-US" dirty="0"/>
              <a:t>shortest-path between the </a:t>
            </a:r>
            <a:r>
              <a:rPr lang="en-US" dirty="0" err="1"/>
              <a:t>src</a:t>
            </a:r>
            <a:r>
              <a:rPr lang="en-US" dirty="0"/>
              <a:t> and </a:t>
            </a:r>
            <a:r>
              <a:rPr lang="en-US" dirty="0" err="1"/>
              <a:t>dst</a:t>
            </a:r>
            <a:endParaRPr lang="en-US" dirty="0"/>
          </a:p>
          <a:p>
            <a:r>
              <a:rPr lang="en-US" dirty="0">
                <a:solidFill>
                  <a:srgbClr val="4472C4"/>
                </a:solidFill>
              </a:rPr>
              <a:t>Backup Path: </a:t>
            </a:r>
            <a:r>
              <a:rPr lang="en-US" dirty="0"/>
              <a:t>a disjoint path after removing the primary path between </a:t>
            </a:r>
            <a:r>
              <a:rPr lang="en-US" dirty="0" err="1"/>
              <a:t>src</a:t>
            </a:r>
            <a:r>
              <a:rPr lang="en-US" dirty="0"/>
              <a:t> &amp; </a:t>
            </a:r>
            <a:r>
              <a:rPr lang="en-US" dirty="0" err="1"/>
              <a:t>dst</a:t>
            </a:r>
            <a:endParaRPr lang="en-US" dirty="0"/>
          </a:p>
          <a:p>
            <a:r>
              <a:rPr lang="en-US" dirty="0">
                <a:solidFill>
                  <a:srgbClr val="4472C4"/>
                </a:solidFill>
              </a:rPr>
              <a:t>Backup Links: </a:t>
            </a:r>
            <a:r>
              <a:rPr lang="en-US" dirty="0"/>
              <a:t>a backup path is created for each link on the primary path</a:t>
            </a:r>
          </a:p>
          <a:p>
            <a:r>
              <a:rPr lang="en-US" dirty="0">
                <a:solidFill>
                  <a:srgbClr val="4472C4"/>
                </a:solidFill>
              </a:rPr>
              <a:t>Latency-Complete PrOGs</a:t>
            </a:r>
            <a:r>
              <a:rPr lang="en-US" dirty="0"/>
              <a:t>: we use multiple PrOGs with </a:t>
            </a:r>
            <a:r>
              <a:rPr lang="en-US" sz="2000" dirty="0"/>
              <a:t>𝜏 </a:t>
            </a:r>
            <a:r>
              <a:rPr lang="en-US" dirty="0"/>
              <a:t>= d, d+1, d+2 where d is the shortest-distance between </a:t>
            </a:r>
            <a:r>
              <a:rPr lang="en-US" dirty="0" err="1"/>
              <a:t>src</a:t>
            </a:r>
            <a:r>
              <a:rPr lang="en-US" dirty="0"/>
              <a:t> &amp; </a:t>
            </a:r>
            <a:r>
              <a:rPr lang="en-US" dirty="0" err="1"/>
              <a:t>dst</a:t>
            </a:r>
            <a:endParaRPr lang="en-US" dirty="0"/>
          </a:p>
        </p:txBody>
      </p:sp>
      <p:graphicFrame>
        <p:nvGraphicFramePr>
          <p:cNvPr id="12" name="Content Placeholder 3">
            <a:extLst>
              <a:ext uri="{FF2B5EF4-FFF2-40B4-BE49-F238E27FC236}">
                <a16:creationId xmlns:a16="http://schemas.microsoft.com/office/drawing/2014/main" id="{53E29B76-32CB-1448-A98B-4585CBAB8F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7727612"/>
              </p:ext>
            </p:extLst>
          </p:nvPr>
        </p:nvGraphicFramePr>
        <p:xfrm>
          <a:off x="1886415" y="3862039"/>
          <a:ext cx="6850913" cy="210312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324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1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1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16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16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528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90"/>
                          </a:solidFill>
                        </a:rPr>
                        <a:t>Topology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90"/>
                          </a:solidFill>
                        </a:rPr>
                        <a:t>Nodes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90"/>
                          </a:solidFill>
                        </a:rPr>
                        <a:t>Edges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90"/>
                          </a:solidFill>
                        </a:rPr>
                        <a:t>Max Degree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90"/>
                          </a:solidFill>
                        </a:rPr>
                        <a:t>Average Degree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90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AS1221 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131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3.16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90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AS3967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180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3.96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90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AS1755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111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234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4.22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90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AS3257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151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288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3.81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25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ED05913-F84C-AD42-A5D7-4871BFCF2E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0610" y="940580"/>
            <a:ext cx="6126610" cy="367596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6CC12EF-FF79-3D40-9D67-63FBE2D1E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Percentage of Disconnected Pairs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F30641-FE88-B349-85F6-C88006759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672" y="964877"/>
            <a:ext cx="5971731" cy="3583039"/>
          </a:xfrm>
          <a:prstGeom prst="rect">
            <a:avLst/>
          </a:prstGeom>
        </p:spPr>
      </p:pic>
      <p:sp>
        <p:nvSpPr>
          <p:cNvPr id="9" name="Rectangle: Rounded Corners 3">
            <a:extLst>
              <a:ext uri="{FF2B5EF4-FFF2-40B4-BE49-F238E27FC236}">
                <a16:creationId xmlns:a16="http://schemas.microsoft.com/office/drawing/2014/main" id="{62D1DECA-DD0C-484A-ACAB-B05724719FFB}"/>
              </a:ext>
            </a:extLst>
          </p:cNvPr>
          <p:cNvSpPr/>
          <p:nvPr/>
        </p:nvSpPr>
        <p:spPr>
          <a:xfrm>
            <a:off x="595171" y="4761657"/>
            <a:ext cx="1882639" cy="353464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MU Sans Serif Demi Condensed" panose="02000603000000000000" pitchFamily="2" charset="0"/>
                <a:ea typeface="CMU Sans Serif Demi Condensed" panose="02000603000000000000" pitchFamily="2" charset="0"/>
                <a:cs typeface="CMU Sans Serif Demi Condensed" panose="02000603000000000000" pitchFamily="2" charset="0"/>
              </a:rPr>
              <a:t>Key Observations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8B797A-93E7-9547-88AA-7A641C013844}"/>
              </a:ext>
            </a:extLst>
          </p:cNvPr>
          <p:cNvSpPr txBox="1"/>
          <p:nvPr/>
        </p:nvSpPr>
        <p:spPr>
          <a:xfrm>
            <a:off x="778194" y="5272911"/>
            <a:ext cx="10435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PrOGs with </a:t>
            </a:r>
            <a:r>
              <a:rPr lang="en-US" dirty="0"/>
              <a:t>𝜏 </a:t>
            </a:r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= d+2 reduce the number of disconnected </a:t>
            </a:r>
            <a:r>
              <a:rPr lang="en-US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src-dst</a:t>
            </a:r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pairs.</a:t>
            </a:r>
          </a:p>
          <a:p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Taproot utilizes network diversity, while satisfying </a:t>
            </a:r>
            <a:r>
              <a:rPr lang="en-US" dirty="0">
                <a:solidFill>
                  <a:srgbClr val="0070C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latency constraints </a:t>
            </a:r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without path enumeration.</a:t>
            </a:r>
          </a:p>
          <a:p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Unlike backup link protection technique, Taproot has </a:t>
            </a:r>
            <a:r>
              <a:rPr lang="en-US" dirty="0">
                <a:solidFill>
                  <a:srgbClr val="0070C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performance guarantee. </a:t>
            </a:r>
            <a:endParaRPr lang="en-US" dirty="0"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4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8BD6D-808D-5F41-AEBF-E0213469D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 Overhead</a:t>
            </a:r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8F94B5AD-D56B-4543-8694-2C309D071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6685"/>
            <a:ext cx="4441448" cy="266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AFEB0B7-5960-CC4C-B41C-FFEE6E8EC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57411"/>
            <a:ext cx="4441448" cy="26648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3D8604A-DE7F-0145-8A12-DFDC56A82F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9308" y="1106685"/>
            <a:ext cx="4441448" cy="266486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8EC5165-39C0-D146-BE78-A8B13BCA2C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9308" y="3857411"/>
            <a:ext cx="4441448" cy="266486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5A83B0D-37FF-9347-8038-338C0C4669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4919" y="1121890"/>
            <a:ext cx="4441448" cy="266486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7F64BFB-B587-E04B-B1CF-561BEABBB1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4919" y="3857411"/>
            <a:ext cx="4441448" cy="2664869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698354C-B938-2045-A9CD-E124A1AFD3B9}"/>
              </a:ext>
            </a:extLst>
          </p:cNvPr>
          <p:cNvSpPr/>
          <p:nvPr/>
        </p:nvSpPr>
        <p:spPr>
          <a:xfrm>
            <a:off x="1967282" y="3602622"/>
            <a:ext cx="8257435" cy="11717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Still within the limits of current TCAMs</a:t>
            </a:r>
          </a:p>
        </p:txBody>
      </p:sp>
    </p:spTree>
    <p:extLst>
      <p:ext uri="{BB962C8B-B14F-4D97-AF65-F5344CB8AC3E}">
        <p14:creationId xmlns:p14="http://schemas.microsoft.com/office/powerpoint/2010/main" val="140964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598C96-3382-214D-811F-F21728BBA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5032" y="2185953"/>
            <a:ext cx="5806068" cy="43545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2B145D4-A818-9B41-A12C-549C6838F5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791" y="1253330"/>
                <a:ext cx="9501810" cy="4869173"/>
              </a:xfrm>
            </p:spPr>
            <p:txBody>
              <a:bodyPr/>
              <a:lstStyle/>
              <a:p>
                <a:r>
                  <a:rPr lang="en-US" dirty="0"/>
                  <a:t>We use Google’s WAN topology</a:t>
                </a:r>
                <a:r>
                  <a:rPr lang="en-US" baseline="30000" dirty="0"/>
                  <a:t>[1]</a:t>
                </a:r>
                <a:br>
                  <a:rPr lang="en-US" baseline="30000" dirty="0"/>
                </a:br>
                <a:endParaRPr lang="en-US" baseline="30000" dirty="0"/>
              </a:p>
              <a:p>
                <a:r>
                  <a:rPr lang="en-US" dirty="0"/>
                  <a:t>We compare the performance of Taproot with DDC</a:t>
                </a:r>
                <a:r>
                  <a:rPr lang="en-US" baseline="30000" dirty="0"/>
                  <a:t>[2]</a:t>
                </a:r>
                <a:r>
                  <a:rPr lang="en-US" dirty="0"/>
                  <a:t>, which employs link reversals to reconstruct a new DAG when a node becomes sink.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A UDP traffic generator is used to send around 50K packets from h1 (attached to s1) to h2 (attached to s12), we use </a:t>
                </a:r>
                <a:r>
                  <a:rPr lang="en-US" dirty="0">
                    <a:solidFill>
                      <a:schemeClr val="tx1"/>
                    </a:solidFill>
                  </a:rPr>
                  <a:t>𝜏</a:t>
                </a:r>
                <a:r>
                  <a:rPr lang="en-US" baseline="-25000" dirty="0">
                    <a:solidFill>
                      <a:schemeClr val="tx1"/>
                    </a:solidFill>
                  </a:rPr>
                  <a:t>F</a:t>
                </a:r>
                <a:r>
                  <a:rPr lang="en-US" dirty="0">
                    <a:solidFill>
                      <a:schemeClr val="tx1"/>
                    </a:solidFill>
                  </a:rPr>
                  <a:t> = 5,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tx1"/>
                            </a:solidFill>
                          </a:rPr>
                          <m:t>𝜏</m:t>
                        </m:r>
                      </m:e>
                    </m:acc>
                  </m:oMath>
                </a14:m>
                <a:r>
                  <a:rPr lang="en-US" baseline="-25000" dirty="0">
                    <a:solidFill>
                      <a:schemeClr val="tx1"/>
                    </a:solidFill>
                  </a:rPr>
                  <a:t>F</a:t>
                </a:r>
                <a:r>
                  <a:rPr lang="en-US" dirty="0">
                    <a:solidFill>
                      <a:schemeClr val="tx1"/>
                    </a:solidFill>
                  </a:rPr>
                  <a:t> = </a:t>
                </a:r>
                <a:r>
                  <a:rPr lang="en-US" dirty="0"/>
                  <a:t>9.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2B145D4-A818-9B41-A12C-549C6838F5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791" y="1253330"/>
                <a:ext cx="9501810" cy="4869173"/>
              </a:xfrm>
              <a:blipFill>
                <a:blip r:embed="rId3"/>
                <a:stretch>
                  <a:fillRect l="-801" t="-1563" r="-16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2013C3A-7F81-4E4C-B95A-2043100DA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Evaluation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9E18F2-060E-2C43-A890-4E6646A83083}"/>
              </a:ext>
            </a:extLst>
          </p:cNvPr>
          <p:cNvSpPr txBox="1"/>
          <p:nvPr/>
        </p:nvSpPr>
        <p:spPr>
          <a:xfrm>
            <a:off x="82062" y="6171172"/>
            <a:ext cx="1219200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9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[1] Sushant Jain, Alok Kumar, </a:t>
            </a:r>
            <a:r>
              <a:rPr lang="en-US" sz="900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Subhasree</a:t>
            </a:r>
            <a:r>
              <a:rPr lang="en-US" sz="9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Mandal, et al. B4: Experience with a globally-deployed software defined WAN. ACM SIGCOMM Computer Communication Review 43, 4 (2013), 3–14.</a:t>
            </a:r>
            <a:br>
              <a:rPr lang="en-US" sz="9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</a:br>
            <a:r>
              <a:rPr lang="en-US" sz="9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[2] </a:t>
            </a:r>
            <a:r>
              <a:rPr lang="en-US" sz="900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Junda</a:t>
            </a:r>
            <a:r>
              <a:rPr lang="en-US" sz="9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Liu, </a:t>
            </a:r>
            <a:r>
              <a:rPr lang="en-US" sz="900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Aurojit</a:t>
            </a:r>
            <a:r>
              <a:rPr lang="en-US" sz="9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Panda, Ankit Singla, Brighten Godfrey, Michael </a:t>
            </a:r>
            <a:r>
              <a:rPr lang="en-US" sz="900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Schapira</a:t>
            </a:r>
            <a:r>
              <a:rPr lang="en-US" sz="9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, and Scott </a:t>
            </a:r>
            <a:r>
              <a:rPr lang="en-US" sz="900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Shenker</a:t>
            </a:r>
            <a:r>
              <a:rPr lang="en-US" sz="9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. Ensuring Connectivity via Data Plane Mechanisms. In NSDI 2013.</a:t>
            </a:r>
          </a:p>
        </p:txBody>
      </p:sp>
    </p:spTree>
    <p:extLst>
      <p:ext uri="{BB962C8B-B14F-4D97-AF65-F5344CB8AC3E}">
        <p14:creationId xmlns:p14="http://schemas.microsoft.com/office/powerpoint/2010/main" val="41815539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0FA6D9E-518A-B043-92CC-68B5697B5C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526594"/>
            <a:ext cx="5469582" cy="328174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3121632-835E-A844-9794-3E92ADE13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Evaluation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6CC840-32E6-2045-9310-2473B1772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18" y="1414812"/>
            <a:ext cx="4820138" cy="2912378"/>
          </a:xfrm>
          <a:prstGeom prst="rect">
            <a:avLst/>
          </a:prstGeom>
        </p:spPr>
      </p:pic>
      <p:sp>
        <p:nvSpPr>
          <p:cNvPr id="7" name="Rectangle: Rounded Corners 3">
            <a:extLst>
              <a:ext uri="{FF2B5EF4-FFF2-40B4-BE49-F238E27FC236}">
                <a16:creationId xmlns:a16="http://schemas.microsoft.com/office/drawing/2014/main" id="{085BBCD1-EDF6-6B46-83AC-693F7E21FC7C}"/>
              </a:ext>
            </a:extLst>
          </p:cNvPr>
          <p:cNvSpPr/>
          <p:nvPr/>
        </p:nvSpPr>
        <p:spPr>
          <a:xfrm>
            <a:off x="595171" y="4761657"/>
            <a:ext cx="1882639" cy="353464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MU Sans Serif Demi Condensed" panose="02000603000000000000" pitchFamily="2" charset="0"/>
                <a:ea typeface="CMU Sans Serif Demi Condensed" panose="02000603000000000000" pitchFamily="2" charset="0"/>
                <a:cs typeface="CMU Sans Serif Demi Condensed" panose="02000603000000000000" pitchFamily="2" charset="0"/>
              </a:rPr>
              <a:t>Key Observations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1B31FD-5025-9845-ADBF-515C3BA43A1B}"/>
                  </a:ext>
                </a:extLst>
              </p:cNvPr>
              <p:cNvSpPr txBox="1"/>
              <p:nvPr/>
            </p:nvSpPr>
            <p:spPr>
              <a:xfrm>
                <a:off x="778194" y="5272911"/>
                <a:ext cx="1043590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Convergence time increases with the number of link failures.</a:t>
                </a:r>
              </a:p>
              <a:p>
                <a:r>
                  <a:rPr lang="en-US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In DDC, packets experience longer latency till the convergence process is done.</a:t>
                </a:r>
              </a:p>
              <a:p>
                <a:r>
                  <a:rPr lang="en-US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In Taproot, the latency is always less than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/>
                          <m:t>𝜏</m:t>
                        </m:r>
                      </m:e>
                    </m:acc>
                  </m:oMath>
                </a14:m>
                <a:r>
                  <a:rPr lang="en-US" baseline="-25000" dirty="0"/>
                  <a:t>F</a:t>
                </a:r>
                <a:r>
                  <a:rPr lang="en-US" dirty="0"/>
                  <a:t> = 9</a:t>
                </a:r>
                <a:r>
                  <a:rPr lang="en-US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, </a:t>
                </a:r>
                <a:r>
                  <a:rPr lang="en-US" dirty="0">
                    <a:solidFill>
                      <a:srgbClr val="0070C0"/>
                    </a:solidFill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regardless of the number of link failures</a:t>
                </a:r>
                <a:r>
                  <a:rPr lang="en-US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1B31FD-5025-9845-ADBF-515C3BA43A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194" y="5272911"/>
                <a:ext cx="10435906" cy="923330"/>
              </a:xfrm>
              <a:prstGeom prst="rect">
                <a:avLst/>
              </a:prstGeom>
              <a:blipFill>
                <a:blip r:embed="rId4"/>
                <a:stretch>
                  <a:fillRect l="-486" t="-2740" b="-95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604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6489044E-1AB0-5F47-BF50-D8CB1C5557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4433" t="17259" r="3172" b="20354"/>
          <a:stretch/>
        </p:blipFill>
        <p:spPr>
          <a:xfrm>
            <a:off x="5291775" y="2941510"/>
            <a:ext cx="6900225" cy="3598994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5D472D3-D3AA-CC4A-BFE5-2E8A9A4E6949}"/>
              </a:ext>
            </a:extLst>
          </p:cNvPr>
          <p:cNvSpPr txBox="1">
            <a:spLocks/>
          </p:cNvSpPr>
          <p:nvPr/>
        </p:nvSpPr>
        <p:spPr>
          <a:xfrm>
            <a:off x="348762" y="3788413"/>
            <a:ext cx="5552109" cy="1215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Realized routing via preorders in SDN networks using the </a:t>
            </a:r>
            <a:r>
              <a:rPr lang="en-US" dirty="0">
                <a:solidFill>
                  <a:srgbClr val="0070C0"/>
                </a:solidFill>
              </a:rPr>
              <a:t>“match-action” </a:t>
            </a:r>
            <a:r>
              <a:rPr lang="en-US" dirty="0"/>
              <a:t>data plane abstraction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762" y="1126331"/>
            <a:ext cx="10746409" cy="2124869"/>
          </a:xfrm>
        </p:spPr>
        <p:txBody>
          <a:bodyPr>
            <a:normAutofit/>
          </a:bodyPr>
          <a:lstStyle/>
          <a:p>
            <a:r>
              <a:rPr lang="en-US" dirty="0"/>
              <a:t>Proposed a new routing paradigm – </a:t>
            </a:r>
            <a:r>
              <a:rPr lang="en-US" dirty="0">
                <a:solidFill>
                  <a:srgbClr val="0070C0"/>
                </a:solidFill>
              </a:rPr>
              <a:t>routing via preorders </a:t>
            </a:r>
          </a:p>
          <a:p>
            <a:pPr lvl="1"/>
            <a:r>
              <a:rPr lang="en-US" dirty="0"/>
              <a:t>Circumvents the </a:t>
            </a:r>
            <a:r>
              <a:rPr lang="en-US" i="1" dirty="0">
                <a:solidFill>
                  <a:srgbClr val="A00000"/>
                </a:solidFill>
              </a:rPr>
              <a:t>limitations</a:t>
            </a:r>
            <a:r>
              <a:rPr lang="en-US" dirty="0"/>
              <a:t> of conventional </a:t>
            </a:r>
            <a:r>
              <a:rPr lang="en-US" i="1" dirty="0">
                <a:solidFill>
                  <a:srgbClr val="A00000"/>
                </a:solidFill>
              </a:rPr>
              <a:t>path-based</a:t>
            </a:r>
            <a:r>
              <a:rPr lang="en-US" dirty="0"/>
              <a:t> routing schemes</a:t>
            </a:r>
          </a:p>
          <a:p>
            <a:pPr lvl="1"/>
            <a:r>
              <a:rPr lang="en-US" dirty="0"/>
              <a:t>Effectively takes advantage of </a:t>
            </a:r>
            <a:r>
              <a:rPr lang="en-US" dirty="0">
                <a:solidFill>
                  <a:srgbClr val="0070C0"/>
                </a:solidFill>
              </a:rPr>
              <a:t>topological diversity</a:t>
            </a:r>
            <a:r>
              <a:rPr lang="en-US" dirty="0">
                <a:solidFill>
                  <a:srgbClr val="1F77B4"/>
                </a:solidFill>
              </a:rPr>
              <a:t> </a:t>
            </a:r>
            <a:r>
              <a:rPr lang="en-US" dirty="0"/>
              <a:t>inherent in a network with rich topology for </a:t>
            </a:r>
            <a:r>
              <a:rPr lang="en-US" dirty="0">
                <a:solidFill>
                  <a:srgbClr val="0070C0"/>
                </a:solidFill>
              </a:rPr>
              <a:t>adaptive resilient routing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Meets</a:t>
            </a:r>
            <a:r>
              <a:rPr lang="en-US" dirty="0"/>
              <a:t> the </a:t>
            </a:r>
            <a:r>
              <a:rPr lang="en-US" dirty="0" err="1"/>
              <a:t>QoS</a:t>
            </a:r>
            <a:r>
              <a:rPr lang="en-US" dirty="0"/>
              <a:t> requirements (e.g., latency) of applications or flows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Resilient</a:t>
            </a:r>
            <a:r>
              <a:rPr lang="en-US" dirty="0"/>
              <a:t> against </a:t>
            </a:r>
            <a:r>
              <a:rPr lang="en-US" dirty="0">
                <a:solidFill>
                  <a:srgbClr val="0070C0"/>
                </a:solidFill>
              </a:rPr>
              <a:t>k</a:t>
            </a:r>
            <a:r>
              <a:rPr lang="en-US" dirty="0"/>
              <a:t> link or node failures (if network not partitioned)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249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Path-based Routing Inadequate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381076" y="4239691"/>
            <a:ext cx="9087531" cy="2300813"/>
            <a:chOff x="-863109" y="1689693"/>
            <a:chExt cx="10865011" cy="2513769"/>
          </a:xfrm>
        </p:grpSpPr>
        <p:sp>
          <p:nvSpPr>
            <p:cNvPr id="6" name="TextBox 5"/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00FF"/>
                  </a:solidFill>
                </a:rPr>
                <a:t>v</a:t>
              </a:r>
              <a:r>
                <a:rPr lang="en-US" sz="2800" b="1" baseline="-25000" dirty="0">
                  <a:solidFill>
                    <a:srgbClr val="0000FF"/>
                  </a:solidFill>
                </a:rPr>
                <a:t>4</a:t>
              </a:r>
              <a:endParaRPr lang="en-US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00FF"/>
                  </a:solidFill>
                </a:rPr>
                <a:t>v</a:t>
              </a:r>
              <a:r>
                <a:rPr lang="en-US" sz="2800" b="1" baseline="-25000" dirty="0">
                  <a:solidFill>
                    <a:srgbClr val="0000FF"/>
                  </a:solidFill>
                </a:rPr>
                <a:t>8</a:t>
              </a:r>
              <a:endParaRPr lang="en-US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00FF"/>
                  </a:solidFill>
                </a:rPr>
                <a:t>v</a:t>
              </a:r>
              <a:r>
                <a:rPr lang="en-US" sz="2800" b="1" baseline="-25000" dirty="0">
                  <a:solidFill>
                    <a:srgbClr val="0000FF"/>
                  </a:solidFill>
                </a:rPr>
                <a:t>12</a:t>
              </a:r>
              <a:endParaRPr lang="en-US" sz="2800" b="1" dirty="0">
                <a:solidFill>
                  <a:srgbClr val="0000FF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rgbClr val="0000FF"/>
                    </a:solidFill>
                  </a:rPr>
                  <a:t>v</a:t>
                </a:r>
                <a:r>
                  <a:rPr lang="en-US" sz="2800" b="1" baseline="-25000" dirty="0">
                    <a:solidFill>
                      <a:srgbClr val="0000FF"/>
                    </a:solidFill>
                  </a:rPr>
                  <a:t>2</a:t>
                </a:r>
                <a:endParaRPr lang="en-US" sz="2800" b="1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>
                    <a:solidFill>
                      <a:srgbClr val="0000FF"/>
                    </a:solidFill>
                  </a:rPr>
                  <a:t>s=v</a:t>
                </a:r>
                <a:r>
                  <a:rPr lang="en-US" sz="2200" b="1" baseline="-25000" dirty="0">
                    <a:solidFill>
                      <a:srgbClr val="0000FF"/>
                    </a:solidFill>
                  </a:rPr>
                  <a:t>1</a:t>
                </a:r>
                <a:endParaRPr lang="en-US" sz="2200" b="1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rgbClr val="0000FF"/>
                    </a:solidFill>
                  </a:rPr>
                  <a:t>v</a:t>
                </a:r>
                <a:r>
                  <a:rPr lang="en-US" sz="2800" b="1" baseline="-25000" dirty="0">
                    <a:solidFill>
                      <a:srgbClr val="0000FF"/>
                    </a:solidFill>
                  </a:rPr>
                  <a:t>5</a:t>
                </a:r>
                <a:endParaRPr lang="en-US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rgbClr val="0000FF"/>
                    </a:solidFill>
                  </a:rPr>
                  <a:t>v</a:t>
                </a:r>
                <a:r>
                  <a:rPr lang="en-US" sz="2800" b="1" baseline="-25000" dirty="0">
                    <a:solidFill>
                      <a:srgbClr val="0000FF"/>
                    </a:solidFill>
                  </a:rPr>
                  <a:t>6</a:t>
                </a:r>
                <a:endParaRPr lang="en-US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rgbClr val="0000FF"/>
                    </a:solidFill>
                  </a:rPr>
                  <a:t>v</a:t>
                </a:r>
                <a:r>
                  <a:rPr lang="en-US" sz="2800" b="1" baseline="-25000" dirty="0">
                    <a:solidFill>
                      <a:srgbClr val="0000FF"/>
                    </a:solidFill>
                  </a:rPr>
                  <a:t>3</a:t>
                </a:r>
                <a:endParaRPr lang="en-US" sz="2800" b="1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H="1">
                <a:off x="4882098" y="3099651"/>
                <a:ext cx="720331" cy="349907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4882098" y="2457112"/>
                <a:ext cx="720331" cy="445538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rgbClr val="0000FF"/>
                    </a:solidFill>
                  </a:rPr>
                  <a:t>v</a:t>
                </a:r>
                <a:r>
                  <a:rPr lang="en-US" sz="2800" b="1" baseline="-25000" dirty="0">
                    <a:solidFill>
                      <a:srgbClr val="0000FF"/>
                    </a:solidFill>
                  </a:rPr>
                  <a:t>7</a:t>
                </a:r>
                <a:endParaRPr lang="en-US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>
                    <a:solidFill>
                      <a:srgbClr val="0000FF"/>
                    </a:solidFill>
                  </a:rPr>
                  <a:t>d=v</a:t>
                </a:r>
                <a:r>
                  <a:rPr lang="en-US" sz="2200" b="1" baseline="-25000" dirty="0">
                    <a:solidFill>
                      <a:srgbClr val="0000FF"/>
                    </a:solidFill>
                  </a:rPr>
                  <a:t>2L+1</a:t>
                </a:r>
                <a:endParaRPr lang="en-US" sz="22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rgbClr val="0000FF"/>
                    </a:solidFill>
                  </a:rPr>
                  <a:t>v</a:t>
                </a:r>
                <a:r>
                  <a:rPr lang="en-US" sz="2800" b="1" baseline="-25000" dirty="0">
                    <a:solidFill>
                      <a:srgbClr val="0000FF"/>
                    </a:solidFill>
                  </a:rPr>
                  <a:t>10</a:t>
                </a:r>
                <a:endParaRPr lang="en-US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>
                    <a:solidFill>
                      <a:srgbClr val="0000FF"/>
                    </a:solidFill>
                  </a:rPr>
                  <a:t>…</a:t>
                </a: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44" name="Straight Arrow Connector 43"/>
                <p:cNvCxnSpPr/>
                <p:nvPr/>
              </p:nvCxnSpPr>
              <p:spPr>
                <a:xfrm flipH="1">
                  <a:off x="8075247" y="5935222"/>
                  <a:ext cx="726887" cy="299421"/>
                </a:xfrm>
                <a:prstGeom prst="straightConnector1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H="1">
                  <a:off x="7073334" y="5229672"/>
                  <a:ext cx="696269" cy="373826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H="1" flipV="1">
                  <a:off x="7073334" y="5882099"/>
                  <a:ext cx="696269" cy="352544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8075247" y="5229672"/>
                  <a:ext cx="726887" cy="426949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Oval 47"/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rgbClr val="0000FF"/>
                    </a:solidFill>
                  </a:rPr>
                  <a:t>v</a:t>
                </a:r>
                <a:r>
                  <a:rPr lang="en-US" sz="2800" b="1" baseline="-25000" dirty="0">
                    <a:solidFill>
                      <a:srgbClr val="0000FF"/>
                    </a:solidFill>
                  </a:rPr>
                  <a:t>4L-2</a:t>
                </a:r>
                <a:endParaRPr lang="en-US" sz="2800" b="1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00FF"/>
                  </a:solidFill>
                </a:rPr>
                <a:t>v</a:t>
              </a:r>
              <a:r>
                <a:rPr lang="en-US" sz="2800" b="1" baseline="-25000" dirty="0">
                  <a:solidFill>
                    <a:srgbClr val="0000FF"/>
                  </a:solidFill>
                </a:rPr>
                <a:t>4L</a:t>
              </a:r>
              <a:endParaRPr lang="en-US" sz="28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61029" y="2694180"/>
            <a:ext cx="3086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Toy Network Example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999200" y="3419310"/>
            <a:ext cx="5811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O(2</a:t>
            </a:r>
            <a:r>
              <a:rPr lang="en-US" sz="2400" baseline="300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L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) many (shortest) paths of length </a:t>
            </a:r>
            <a:r>
              <a:rPr lang="en-US" sz="2400" i="1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2L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!</a:t>
            </a:r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DD657D8D-0A10-454F-9401-5CA8A4AE6C76}"/>
              </a:ext>
            </a:extLst>
          </p:cNvPr>
          <p:cNvSpPr txBox="1">
            <a:spLocks/>
          </p:cNvSpPr>
          <p:nvPr/>
        </p:nvSpPr>
        <p:spPr>
          <a:xfrm>
            <a:off x="285014" y="1202808"/>
            <a:ext cx="11545957" cy="48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600" dirty="0"/>
              <a:t>Path-based Routing Can’t Ensure Resiliency against Arbitrary Two-Link Failures: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rigid: must be precisely specified a seq. of nodes &amp; links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fragile: failure of any node or link renders it invalid!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90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Path-based Routing Inadequate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408067" y="4239691"/>
            <a:ext cx="9087531" cy="2300813"/>
            <a:chOff x="-863109" y="1689693"/>
            <a:chExt cx="10865011" cy="2513769"/>
          </a:xfrm>
        </p:grpSpPr>
        <p:sp>
          <p:nvSpPr>
            <p:cNvPr id="55" name="TextBox 54"/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61" name="Straight Arrow Connector 60"/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/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 flipH="1">
                <a:off x="4882098" y="3099651"/>
                <a:ext cx="720331" cy="349907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4882098" y="2457112"/>
                <a:ext cx="720331" cy="445538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93" name="Straight Arrow Connector 92"/>
                <p:cNvCxnSpPr/>
                <p:nvPr/>
              </p:nvCxnSpPr>
              <p:spPr>
                <a:xfrm flipH="1">
                  <a:off x="8075247" y="5894422"/>
                  <a:ext cx="618826" cy="340221"/>
                </a:xfrm>
                <a:prstGeom prst="straightConnector1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H="1">
                  <a:off x="7181394" y="5229672"/>
                  <a:ext cx="588209" cy="414626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arrow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flipH="1" flipV="1">
                  <a:off x="7181394" y="5841299"/>
                  <a:ext cx="588209" cy="393345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8075247" y="5229672"/>
                  <a:ext cx="618826" cy="467750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Oval 96"/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98" name="Oval 97"/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99" name="Oval 98"/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92" name="TextBox 91"/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sp>
        <p:nvSpPr>
          <p:cNvPr id="105" name="Content Placeholder 2">
            <a:extLst>
              <a:ext uri="{FF2B5EF4-FFF2-40B4-BE49-F238E27FC236}">
                <a16:creationId xmlns:a16="http://schemas.microsoft.com/office/drawing/2014/main" id="{8BD9978E-F805-4C49-82C5-DBDCBF340D18}"/>
              </a:ext>
            </a:extLst>
          </p:cNvPr>
          <p:cNvSpPr txBox="1">
            <a:spLocks/>
          </p:cNvSpPr>
          <p:nvPr/>
        </p:nvSpPr>
        <p:spPr>
          <a:xfrm>
            <a:off x="285014" y="1202808"/>
            <a:ext cx="11545957" cy="48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Path-based Routing Can’t Ensure Resiliency against Arbitrary Two-Link Failures: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rigid: must be precisely specified a seq. of nodes &amp; links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fragile: failure of any node or link renders it invalid!</a:t>
            </a:r>
          </a:p>
          <a:p>
            <a:endParaRPr lang="en-US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19F192-3F5B-6A40-BB19-48DE808EFE77}"/>
              </a:ext>
            </a:extLst>
          </p:cNvPr>
          <p:cNvSpPr txBox="1"/>
          <p:nvPr/>
        </p:nvSpPr>
        <p:spPr>
          <a:xfrm>
            <a:off x="2374676" y="3423572"/>
            <a:ext cx="7731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A single shortest path can’t survive a single link failure!</a:t>
            </a:r>
          </a:p>
        </p:txBody>
      </p:sp>
      <p:pic>
        <p:nvPicPr>
          <p:cNvPr id="108" name="Graphic 107" descr="Close">
            <a:extLst>
              <a:ext uri="{FF2B5EF4-FFF2-40B4-BE49-F238E27FC236}">
                <a16:creationId xmlns:a16="http://schemas.microsoft.com/office/drawing/2014/main" id="{0BF14732-3B2C-5D41-8777-6CE49EFA5E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3955010" y="4966904"/>
            <a:ext cx="344538" cy="344538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47051A24-3395-594F-9066-3E8CD95A04CD}"/>
              </a:ext>
            </a:extLst>
          </p:cNvPr>
          <p:cNvSpPr txBox="1"/>
          <p:nvPr/>
        </p:nvSpPr>
        <p:spPr>
          <a:xfrm>
            <a:off x="361029" y="2694180"/>
            <a:ext cx="3086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Toy Network Example</a:t>
            </a:r>
          </a:p>
        </p:txBody>
      </p:sp>
    </p:spTree>
    <p:extLst>
      <p:ext uri="{BB962C8B-B14F-4D97-AF65-F5344CB8AC3E}">
        <p14:creationId xmlns:p14="http://schemas.microsoft.com/office/powerpoint/2010/main" val="16925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Path-based Routing Inadequate</a:t>
            </a:r>
          </a:p>
        </p:txBody>
      </p:sp>
      <p:grpSp>
        <p:nvGrpSpPr>
          <p:cNvPr id="205" name="Group 204"/>
          <p:cNvGrpSpPr/>
          <p:nvPr/>
        </p:nvGrpSpPr>
        <p:grpSpPr>
          <a:xfrm>
            <a:off x="1435242" y="3218822"/>
            <a:ext cx="9087531" cy="2300813"/>
            <a:chOff x="-863109" y="1689693"/>
            <a:chExt cx="10865011" cy="2513769"/>
          </a:xfrm>
        </p:grpSpPr>
        <p:sp>
          <p:nvSpPr>
            <p:cNvPr id="206" name="TextBox 205"/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209" name="Group 208"/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211" name="TextBox 210"/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212" name="Straight Arrow Connector 211"/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rgbClr val="FF0000"/>
                </a:solidFill>
                <a:headEnd type="arrow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" name="TextBox 214"/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216" name="Straight Connector 215"/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Arrow Connector 216"/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rgbClr val="FF0000"/>
                </a:solidFill>
                <a:headEnd type="arrow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/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TextBox 219"/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221" name="TextBox 220"/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223" name="Straight Connector 222"/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Arrow Connector 223"/>
              <p:cNvCxnSpPr/>
              <p:nvPr/>
            </p:nvCxnSpPr>
            <p:spPr>
              <a:xfrm flipH="1">
                <a:off x="4882098" y="3099651"/>
                <a:ext cx="720331" cy="349907"/>
              </a:xfrm>
              <a:prstGeom prst="straightConnector1">
                <a:avLst/>
              </a:prstGeom>
              <a:ln w="38100" cmpd="sng">
                <a:solidFill>
                  <a:srgbClr val="FF0000"/>
                </a:solidFill>
                <a:headEnd type="arrow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>
                <a:off x="4882098" y="2457112"/>
                <a:ext cx="720331" cy="445538"/>
              </a:xfrm>
              <a:prstGeom prst="line">
                <a:avLst/>
              </a:prstGeom>
              <a:ln w="38100" cmpd="sng">
                <a:solidFill>
                  <a:srgbClr val="67CD0A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TextBox 227"/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229" name="TextBox 228"/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230" name="TextBox 229"/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231" name="TextBox 230"/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232" name="Oval 231"/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33" name="Oval 232"/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36" name="Oval 235"/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37" name="Oval 236"/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40" name="Oval 239"/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242" name="Group 241"/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244" name="Straight Arrow Connector 243"/>
                <p:cNvCxnSpPr/>
                <p:nvPr/>
              </p:nvCxnSpPr>
              <p:spPr>
                <a:xfrm flipH="1">
                  <a:off x="8075247" y="5894422"/>
                  <a:ext cx="618826" cy="340221"/>
                </a:xfrm>
                <a:prstGeom prst="straightConnector1">
                  <a:avLst/>
                </a:prstGeom>
                <a:ln w="38100" cmpd="sng">
                  <a:solidFill>
                    <a:srgbClr val="FF0000"/>
                  </a:solidFill>
                  <a:headEnd type="arrow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/>
                <p:cNvCxnSpPr/>
                <p:nvPr/>
              </p:nvCxnSpPr>
              <p:spPr>
                <a:xfrm flipH="1">
                  <a:off x="7181394" y="5229672"/>
                  <a:ext cx="588209" cy="414626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arrow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/>
                <p:cNvCxnSpPr/>
                <p:nvPr/>
              </p:nvCxnSpPr>
              <p:spPr>
                <a:xfrm flipH="1" flipV="1">
                  <a:off x="7181394" y="5841299"/>
                  <a:ext cx="588209" cy="393345"/>
                </a:xfrm>
                <a:prstGeom prst="line">
                  <a:avLst/>
                </a:prstGeom>
                <a:ln w="38100" cmpd="sng">
                  <a:solidFill>
                    <a:srgbClr val="FF0000"/>
                  </a:solidFill>
                  <a:headEnd type="arrow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/>
                <p:cNvCxnSpPr/>
                <p:nvPr/>
              </p:nvCxnSpPr>
              <p:spPr>
                <a:xfrm>
                  <a:off x="8075247" y="5229672"/>
                  <a:ext cx="618826" cy="467750"/>
                </a:xfrm>
                <a:prstGeom prst="line">
                  <a:avLst/>
                </a:prstGeom>
                <a:ln w="38100" cmpd="sng">
                  <a:solidFill>
                    <a:srgbClr val="67CD0A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8" name="Oval 247"/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49" name="Oval 248"/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50" name="Oval 249"/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51" name="Oval 250"/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243" name="TextBox 242"/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210" name="TextBox 209"/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sp>
        <p:nvSpPr>
          <p:cNvPr id="59" name="Content Placeholder 2">
            <a:extLst>
              <a:ext uri="{FF2B5EF4-FFF2-40B4-BE49-F238E27FC236}">
                <a16:creationId xmlns:a16="http://schemas.microsoft.com/office/drawing/2014/main" id="{DCB360D5-328D-5145-864A-F76CAFF1DB1F}"/>
              </a:ext>
            </a:extLst>
          </p:cNvPr>
          <p:cNvSpPr txBox="1">
            <a:spLocks/>
          </p:cNvSpPr>
          <p:nvPr/>
        </p:nvSpPr>
        <p:spPr>
          <a:xfrm>
            <a:off x="285014" y="1202808"/>
            <a:ext cx="11545957" cy="48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Path-based Routing Can’t Ensure Resiliency against Arbitrary Two-Link Failures: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rigid: must be precisely specified a seq. of nodes &amp; links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fragile: failure of any node or link renders it invalid!</a:t>
            </a:r>
          </a:p>
          <a:p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CA32AB8-3C64-1C40-B55C-F3BB0E274868}"/>
              </a:ext>
            </a:extLst>
          </p:cNvPr>
          <p:cNvSpPr txBox="1"/>
          <p:nvPr/>
        </p:nvSpPr>
        <p:spPr>
          <a:xfrm>
            <a:off x="4362970" y="2671236"/>
            <a:ext cx="7921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What about using two paths; One </a:t>
            </a:r>
            <a:r>
              <a:rPr lang="en-US" sz="2400" dirty="0">
                <a:solidFill>
                  <a:srgbClr val="67CD0A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primary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and one backup?</a:t>
            </a:r>
          </a:p>
        </p:txBody>
      </p:sp>
      <p:pic>
        <p:nvPicPr>
          <p:cNvPr id="62" name="Graphic 61" descr="Close">
            <a:extLst>
              <a:ext uri="{FF2B5EF4-FFF2-40B4-BE49-F238E27FC236}">
                <a16:creationId xmlns:a16="http://schemas.microsoft.com/office/drawing/2014/main" id="{FE40C054-1C05-8F48-831F-4B4488FC10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3998553" y="3943490"/>
            <a:ext cx="344538" cy="344538"/>
          </a:xfrm>
          <a:prstGeom prst="rect">
            <a:avLst/>
          </a:prstGeom>
        </p:spPr>
      </p:pic>
      <p:pic>
        <p:nvPicPr>
          <p:cNvPr id="64" name="Graphic 63" descr="Close">
            <a:extLst>
              <a:ext uri="{FF2B5EF4-FFF2-40B4-BE49-F238E27FC236}">
                <a16:creationId xmlns:a16="http://schemas.microsoft.com/office/drawing/2014/main" id="{4F43F1D2-58FF-2C45-895E-ADD93DE55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5450698" y="4463025"/>
            <a:ext cx="344538" cy="344538"/>
          </a:xfrm>
          <a:prstGeom prst="rect">
            <a:avLst/>
          </a:prstGeom>
        </p:spPr>
      </p:pic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7818949B-00F6-CE4E-8241-241782BA2AA3}"/>
              </a:ext>
            </a:extLst>
          </p:cNvPr>
          <p:cNvSpPr/>
          <p:nvPr/>
        </p:nvSpPr>
        <p:spPr>
          <a:xfrm>
            <a:off x="2368493" y="5618621"/>
            <a:ext cx="7461993" cy="8508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Many two-link failure events (one on each path) render 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both</a:t>
            </a:r>
            <a:r>
              <a:rPr lang="en-US" sz="2400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paths 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invalid</a:t>
            </a:r>
            <a:r>
              <a:rPr lang="en-US" sz="2400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, even if </a:t>
            </a:r>
            <a:r>
              <a:rPr lang="en-US" sz="2400" i="1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</a:t>
            </a:r>
            <a:r>
              <a:rPr lang="en-US" sz="2400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&amp; </a:t>
            </a:r>
            <a:r>
              <a:rPr lang="en-US" sz="2400" i="1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</a:t>
            </a:r>
            <a:r>
              <a:rPr lang="en-US" sz="2400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are still 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connected</a:t>
            </a:r>
            <a:r>
              <a:rPr lang="en-US" sz="2400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!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2EF7E2-7856-634D-B5DA-B077B1A0A660}"/>
              </a:ext>
            </a:extLst>
          </p:cNvPr>
          <p:cNvSpPr txBox="1"/>
          <p:nvPr/>
        </p:nvSpPr>
        <p:spPr>
          <a:xfrm>
            <a:off x="361029" y="2694180"/>
            <a:ext cx="3086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Toy Network Example</a:t>
            </a:r>
          </a:p>
        </p:txBody>
      </p:sp>
    </p:spTree>
    <p:extLst>
      <p:ext uri="{BB962C8B-B14F-4D97-AF65-F5344CB8AC3E}">
        <p14:creationId xmlns:p14="http://schemas.microsoft.com/office/powerpoint/2010/main" val="47098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Path-based Routing Inadequate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79163" y="4974461"/>
            <a:ext cx="514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4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24485" y="4970223"/>
            <a:ext cx="496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8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73362" y="4972983"/>
            <a:ext cx="663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12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79163" y="3283643"/>
            <a:ext cx="514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2</a:t>
            </a:r>
            <a:endParaRPr lang="en-US" sz="28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234805" y="4500816"/>
            <a:ext cx="541855" cy="311400"/>
          </a:xfrm>
          <a:prstGeom prst="straightConnector1">
            <a:avLst/>
          </a:prstGeom>
          <a:ln w="38100" cmpd="sng">
            <a:solidFill>
              <a:srgbClr val="FC28FF"/>
            </a:solidFill>
            <a:headEnd type="arrow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513690" y="3892382"/>
            <a:ext cx="465474" cy="430043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2513690" y="4502736"/>
            <a:ext cx="465474" cy="309480"/>
          </a:xfrm>
          <a:prstGeom prst="line">
            <a:avLst/>
          </a:prstGeom>
          <a:ln w="38100" cmpd="sng">
            <a:solidFill>
              <a:srgbClr val="FC28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49340" y="4133155"/>
            <a:ext cx="91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s=v</a:t>
            </a:r>
            <a:r>
              <a:rPr lang="en-US" sz="2200" b="1" baseline="-25000" dirty="0"/>
              <a:t>1</a:t>
            </a:r>
            <a:endParaRPr lang="en-US" sz="2200" b="1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234805" y="3892382"/>
            <a:ext cx="541855" cy="428123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702174" y="4531591"/>
            <a:ext cx="517586" cy="311397"/>
          </a:xfrm>
          <a:prstGeom prst="straightConnector1">
            <a:avLst/>
          </a:prstGeom>
          <a:ln w="38100" cmpd="sng">
            <a:solidFill>
              <a:srgbClr val="FC28FF"/>
            </a:solidFill>
            <a:headEnd type="arrow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3957425" y="3923155"/>
            <a:ext cx="489108" cy="397350"/>
          </a:xfrm>
          <a:prstGeom prst="line">
            <a:avLst/>
          </a:prstGeom>
          <a:ln w="38100" cmpd="sng">
            <a:solidFill>
              <a:srgbClr val="67CD0A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3957425" y="4500816"/>
            <a:ext cx="489108" cy="342172"/>
          </a:xfrm>
          <a:prstGeom prst="line">
            <a:avLst/>
          </a:prstGeom>
          <a:ln w="38100" cmpd="sng">
            <a:solidFill>
              <a:srgbClr val="FC28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27531" y="3759406"/>
            <a:ext cx="485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5</a:t>
            </a:r>
            <a:endParaRPr lang="en-US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481033" y="3236186"/>
            <a:ext cx="558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6</a:t>
            </a:r>
            <a:endParaRPr lang="en-US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97269" y="3715785"/>
            <a:ext cx="549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3</a:t>
            </a:r>
            <a:endParaRPr lang="en-US" sz="2800" b="1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4702174" y="3923155"/>
            <a:ext cx="517586" cy="428125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254650" y="4526698"/>
            <a:ext cx="602487" cy="320264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400525" y="3938592"/>
            <a:ext cx="598484" cy="412688"/>
          </a:xfrm>
          <a:prstGeom prst="line">
            <a:avLst/>
          </a:prstGeom>
          <a:ln w="38100" cmpd="sng">
            <a:solidFill>
              <a:srgbClr val="FC28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5400525" y="4531591"/>
            <a:ext cx="598484" cy="315372"/>
          </a:xfrm>
          <a:prstGeom prst="line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4650" y="3938592"/>
            <a:ext cx="602487" cy="407794"/>
          </a:xfrm>
          <a:prstGeom prst="line">
            <a:avLst/>
          </a:prstGeom>
          <a:ln w="38100" cmpd="sng">
            <a:solidFill>
              <a:srgbClr val="FC28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853198" y="3824526"/>
            <a:ext cx="529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7</a:t>
            </a:r>
            <a:endParaRPr lang="en-US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9393871" y="4198042"/>
            <a:ext cx="114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d=v</a:t>
            </a:r>
            <a:r>
              <a:rPr lang="en-US" sz="2200" b="1" baseline="-25000" dirty="0"/>
              <a:t>2L+1</a:t>
            </a:r>
            <a:endParaRPr lang="en-US" sz="2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926863" y="3278742"/>
            <a:ext cx="709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10</a:t>
            </a:r>
            <a:endParaRPr lang="en-US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239098" y="4043965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…</a:t>
            </a:r>
          </a:p>
        </p:txBody>
      </p:sp>
      <p:sp>
        <p:nvSpPr>
          <p:cNvPr id="32" name="Oval 31"/>
          <p:cNvSpPr/>
          <p:nvPr/>
        </p:nvSpPr>
        <p:spPr>
          <a:xfrm>
            <a:off x="2295487" y="4285081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3739222" y="4283161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979164" y="4684716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2979164" y="3764882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182322" y="4313936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4446533" y="4715488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4446533" y="3795655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6819699" y="4309043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999009" y="4719463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5999009" y="3811092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8714893" y="4554650"/>
            <a:ext cx="517588" cy="311399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7967272" y="3946215"/>
            <a:ext cx="491980" cy="379501"/>
          </a:xfrm>
          <a:prstGeom prst="line">
            <a:avLst/>
          </a:prstGeom>
          <a:ln w="38100" cmpd="sng">
            <a:solidFill>
              <a:srgbClr val="FC28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7967272" y="4506027"/>
            <a:ext cx="491980" cy="360022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8714893" y="3946215"/>
            <a:ext cx="517588" cy="428124"/>
          </a:xfrm>
          <a:prstGeom prst="line">
            <a:avLst/>
          </a:prstGeom>
          <a:ln w="38100" cmpd="sng">
            <a:solidFill>
              <a:srgbClr val="FC28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9195043" y="4336995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8459252" y="4738549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8459252" y="3818715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7749069" y="4288372"/>
            <a:ext cx="255641" cy="254999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16559" y="3292394"/>
            <a:ext cx="931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4L-2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286363" y="5013779"/>
            <a:ext cx="792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</a:t>
            </a:r>
            <a:r>
              <a:rPr lang="en-US" sz="2800" b="1" baseline="-25000" dirty="0"/>
              <a:t>4L</a:t>
            </a:r>
            <a:endParaRPr lang="en-US" sz="2800" b="1" dirty="0"/>
          </a:p>
        </p:txBody>
      </p:sp>
      <p:sp>
        <p:nvSpPr>
          <p:cNvPr id="60" name="Content Placeholder 2">
            <a:extLst>
              <a:ext uri="{FF2B5EF4-FFF2-40B4-BE49-F238E27FC236}">
                <a16:creationId xmlns:a16="http://schemas.microsoft.com/office/drawing/2014/main" id="{3EB03C33-460B-274E-BFF3-EB738AC631C0}"/>
              </a:ext>
            </a:extLst>
          </p:cNvPr>
          <p:cNvSpPr txBox="1">
            <a:spLocks/>
          </p:cNvSpPr>
          <p:nvPr/>
        </p:nvSpPr>
        <p:spPr>
          <a:xfrm>
            <a:off x="285014" y="1202808"/>
            <a:ext cx="11545957" cy="48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Path-based Routing Can’t Ensure Resiliency against Arbitrary Two-Link Failures: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rigid: must be precisely specified a seq. of nodes &amp; links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fragile: failure of any node or link renders it invalid!</a:t>
            </a:r>
          </a:p>
          <a:p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AA0CAF9-D3D3-9A4E-B75A-210A62847CDD}"/>
              </a:ext>
            </a:extLst>
          </p:cNvPr>
          <p:cNvSpPr txBox="1"/>
          <p:nvPr/>
        </p:nvSpPr>
        <p:spPr>
          <a:xfrm>
            <a:off x="4362970" y="2671236"/>
            <a:ext cx="7921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What about using two path; One </a:t>
            </a:r>
            <a:r>
              <a:rPr lang="en-US" sz="2400" dirty="0">
                <a:solidFill>
                  <a:srgbClr val="67CD0A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primary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and one backup?</a:t>
            </a:r>
          </a:p>
        </p:txBody>
      </p:sp>
      <p:pic>
        <p:nvPicPr>
          <p:cNvPr id="63" name="Graphic 62" descr="Close">
            <a:extLst>
              <a:ext uri="{FF2B5EF4-FFF2-40B4-BE49-F238E27FC236}">
                <a16:creationId xmlns:a16="http://schemas.microsoft.com/office/drawing/2014/main" id="{914C24FE-BABB-DF4F-A3D9-4521918B2F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36930">
            <a:off x="4031406" y="3968414"/>
            <a:ext cx="344538" cy="344538"/>
          </a:xfrm>
          <a:prstGeom prst="rect">
            <a:avLst/>
          </a:prstGeom>
        </p:spPr>
      </p:pic>
      <p:pic>
        <p:nvPicPr>
          <p:cNvPr id="64" name="Graphic 63" descr="Close">
            <a:extLst>
              <a:ext uri="{FF2B5EF4-FFF2-40B4-BE49-F238E27FC236}">
                <a16:creationId xmlns:a16="http://schemas.microsoft.com/office/drawing/2014/main" id="{7E4C5556-7514-0C40-8628-865B74964D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36930">
            <a:off x="5450698" y="4463025"/>
            <a:ext cx="344538" cy="344538"/>
          </a:xfrm>
          <a:prstGeom prst="rect">
            <a:avLst/>
          </a:prstGeom>
        </p:spPr>
      </p:pic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453814F9-FB8A-5C47-B883-B1D190C75924}"/>
              </a:ext>
            </a:extLst>
          </p:cNvPr>
          <p:cNvSpPr/>
          <p:nvPr/>
        </p:nvSpPr>
        <p:spPr>
          <a:xfrm>
            <a:off x="2368493" y="5618621"/>
            <a:ext cx="7461993" cy="8508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Many two-link failure events (one on each path) render 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both</a:t>
            </a:r>
            <a:r>
              <a:rPr lang="en-US" sz="2400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paths 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invalid</a:t>
            </a:r>
            <a:r>
              <a:rPr lang="en-US" sz="2400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, even if s &amp; d are still </a:t>
            </a:r>
            <a:r>
              <a:rPr lang="en-US" sz="2400" dirty="0">
                <a:solidFill>
                  <a:srgbClr val="FD27FF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connected</a:t>
            </a:r>
            <a:r>
              <a:rPr lang="en-US" sz="2400" dirty="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!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58313AC-1468-7548-9D2E-D1F2C923A996}"/>
              </a:ext>
            </a:extLst>
          </p:cNvPr>
          <p:cNvSpPr txBox="1"/>
          <p:nvPr/>
        </p:nvSpPr>
        <p:spPr>
          <a:xfrm>
            <a:off x="361029" y="2694180"/>
            <a:ext cx="3086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Toy Network Example</a:t>
            </a:r>
          </a:p>
        </p:txBody>
      </p:sp>
    </p:spTree>
    <p:extLst>
      <p:ext uri="{BB962C8B-B14F-4D97-AF65-F5344CB8AC3E}">
        <p14:creationId xmlns:p14="http://schemas.microsoft.com/office/powerpoint/2010/main" val="93522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Path-based Routing Inadequate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499081" y="4239691"/>
            <a:ext cx="9087531" cy="2300813"/>
            <a:chOff x="-863109" y="1689693"/>
            <a:chExt cx="10865011" cy="2513769"/>
          </a:xfrm>
        </p:grpSpPr>
        <p:sp>
          <p:nvSpPr>
            <p:cNvPr id="6" name="TextBox 5"/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H="1">
                <a:off x="4882098" y="3099651"/>
                <a:ext cx="720331" cy="349907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4882098" y="2457112"/>
                <a:ext cx="720331" cy="445538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44" name="Straight Arrow Connector 43"/>
                <p:cNvCxnSpPr/>
                <p:nvPr/>
              </p:nvCxnSpPr>
              <p:spPr>
                <a:xfrm flipH="1">
                  <a:off x="8075247" y="5935222"/>
                  <a:ext cx="726887" cy="299421"/>
                </a:xfrm>
                <a:prstGeom prst="straightConnector1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H="1">
                  <a:off x="7073334" y="5229672"/>
                  <a:ext cx="696269" cy="373826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H="1" flipV="1">
                  <a:off x="7073334" y="5882099"/>
                  <a:ext cx="696269" cy="352544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8075247" y="5229672"/>
                  <a:ext cx="726887" cy="426949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Oval 47"/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sp>
        <p:nvSpPr>
          <p:cNvPr id="59" name="Content Placeholder 2">
            <a:extLst>
              <a:ext uri="{FF2B5EF4-FFF2-40B4-BE49-F238E27FC236}">
                <a16:creationId xmlns:a16="http://schemas.microsoft.com/office/drawing/2014/main" id="{37B668AF-1543-334C-882C-A10F83E10F12}"/>
              </a:ext>
            </a:extLst>
          </p:cNvPr>
          <p:cNvSpPr txBox="1">
            <a:spLocks/>
          </p:cNvSpPr>
          <p:nvPr/>
        </p:nvSpPr>
        <p:spPr>
          <a:xfrm>
            <a:off x="285014" y="1202808"/>
            <a:ext cx="11545957" cy="48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Path-based Routing Can’t Ensure Resiliency against Arbitrary Two-Link Failures: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rigid: must be precisely specified a seq. of nodes &amp; links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fragile: failure of any node or link renders it invalid!</a:t>
            </a:r>
          </a:p>
          <a:p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52641E-88CB-6343-9169-97B02CAB9336}"/>
              </a:ext>
            </a:extLst>
          </p:cNvPr>
          <p:cNvSpPr txBox="1"/>
          <p:nvPr/>
        </p:nvSpPr>
        <p:spPr>
          <a:xfrm>
            <a:off x="2908786" y="3106722"/>
            <a:ext cx="7921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No single link failure disconnects </a:t>
            </a:r>
            <a:r>
              <a:rPr lang="en-US" sz="2400" i="1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</a:t>
            </a:r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&amp; </a:t>
            </a:r>
            <a:r>
              <a:rPr lang="en-US" sz="2400" i="1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7215968-A361-3A4B-B815-1162FD77F53B}"/>
              </a:ext>
            </a:extLst>
          </p:cNvPr>
          <p:cNvSpPr txBox="1"/>
          <p:nvPr/>
        </p:nvSpPr>
        <p:spPr>
          <a:xfrm>
            <a:off x="1839795" y="3497501"/>
            <a:ext cx="8094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Only 3 types of two-link failure events partition the network!</a:t>
            </a:r>
          </a:p>
        </p:txBody>
      </p:sp>
      <p:pic>
        <p:nvPicPr>
          <p:cNvPr id="63" name="Graphic 62" descr="Close">
            <a:extLst>
              <a:ext uri="{FF2B5EF4-FFF2-40B4-BE49-F238E27FC236}">
                <a16:creationId xmlns:a16="http://schemas.microsoft.com/office/drawing/2014/main" id="{F6E369E2-423F-2540-A20F-9A8B78432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101836" y="4914800"/>
            <a:ext cx="370797" cy="370797"/>
          </a:xfrm>
          <a:prstGeom prst="rect">
            <a:avLst/>
          </a:prstGeom>
        </p:spPr>
      </p:pic>
      <p:pic>
        <p:nvPicPr>
          <p:cNvPr id="64" name="Graphic 63" descr="Close">
            <a:extLst>
              <a:ext uri="{FF2B5EF4-FFF2-40B4-BE49-F238E27FC236}">
                <a16:creationId xmlns:a16="http://schemas.microsoft.com/office/drawing/2014/main" id="{368681AC-57E3-4644-B870-DA0FAEC6E6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067780" y="5484310"/>
            <a:ext cx="344538" cy="344538"/>
          </a:xfrm>
          <a:prstGeom prst="rect">
            <a:avLst/>
          </a:prstGeom>
        </p:spPr>
      </p:pic>
      <p:sp>
        <p:nvSpPr>
          <p:cNvPr id="65" name="Rectangle: Rounded Corners 3">
            <a:extLst>
              <a:ext uri="{FF2B5EF4-FFF2-40B4-BE49-F238E27FC236}">
                <a16:creationId xmlns:a16="http://schemas.microsoft.com/office/drawing/2014/main" id="{8C13C49F-5804-6043-B90E-5F952559274D}"/>
              </a:ext>
            </a:extLst>
          </p:cNvPr>
          <p:cNvSpPr/>
          <p:nvPr/>
        </p:nvSpPr>
        <p:spPr>
          <a:xfrm>
            <a:off x="662202" y="4479530"/>
            <a:ext cx="1168992" cy="353464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MU Sans Serif Demi Condensed" panose="02000603000000000000" pitchFamily="2" charset="0"/>
                <a:ea typeface="CMU Sans Serif Demi Condensed" panose="02000603000000000000" pitchFamily="2" charset="0"/>
                <a:cs typeface="CMU Sans Serif Demi Condensed" panose="02000603000000000000" pitchFamily="2" charset="0"/>
              </a:rPr>
              <a:t>Type 1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2BC4599B-A414-3640-9ED3-C16C2C810EAF}"/>
              </a:ext>
            </a:extLst>
          </p:cNvPr>
          <p:cNvSpPr/>
          <p:nvPr/>
        </p:nvSpPr>
        <p:spPr>
          <a:xfrm>
            <a:off x="82062" y="5840431"/>
            <a:ext cx="2404987" cy="311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fairly robust topology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BEC9C98-9553-2340-B41D-6C41446042C0}"/>
              </a:ext>
            </a:extLst>
          </p:cNvPr>
          <p:cNvSpPr txBox="1"/>
          <p:nvPr/>
        </p:nvSpPr>
        <p:spPr>
          <a:xfrm>
            <a:off x="361029" y="2694180"/>
            <a:ext cx="3086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Toy Network Example</a:t>
            </a:r>
          </a:p>
        </p:txBody>
      </p:sp>
    </p:spTree>
    <p:extLst>
      <p:ext uri="{BB962C8B-B14F-4D97-AF65-F5344CB8AC3E}">
        <p14:creationId xmlns:p14="http://schemas.microsoft.com/office/powerpoint/2010/main" val="1777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Path-based Routing Inadequate</a:t>
            </a:r>
          </a:p>
        </p:txBody>
      </p:sp>
      <p:sp>
        <p:nvSpPr>
          <p:cNvPr id="110" name="Content Placeholder 2">
            <a:extLst>
              <a:ext uri="{FF2B5EF4-FFF2-40B4-BE49-F238E27FC236}">
                <a16:creationId xmlns:a16="http://schemas.microsoft.com/office/drawing/2014/main" id="{00FDAB4A-BA78-0647-90E6-C8D1636229E9}"/>
              </a:ext>
            </a:extLst>
          </p:cNvPr>
          <p:cNvSpPr txBox="1">
            <a:spLocks/>
          </p:cNvSpPr>
          <p:nvPr/>
        </p:nvSpPr>
        <p:spPr>
          <a:xfrm>
            <a:off x="285014" y="1202808"/>
            <a:ext cx="11545957" cy="48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A001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600" dirty="0"/>
              <a:t>Path-based Routing Can’t Ensure Resiliency against Arbitrary Two-Link Failures: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rigid: must be precisely specified a seq. of nodes &amp; links </a:t>
            </a:r>
          </a:p>
          <a:p>
            <a:pPr marL="508000" lvl="1" indent="-342900">
              <a:buFont typeface="+mj-lt"/>
              <a:buAutoNum type="romanLcPeriod"/>
              <a:defRPr/>
            </a:pPr>
            <a:r>
              <a:rPr lang="en-US" sz="2400" dirty="0">
                <a:solidFill>
                  <a:srgbClr val="4472C4"/>
                </a:solidFill>
              </a:rPr>
              <a:t>paths are fragile: failure of any node or link renders it invalid!</a:t>
            </a:r>
          </a:p>
          <a:p>
            <a:endParaRPr lang="en-US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C69A2D1D-9F96-9944-AF8A-4FC9702D2CEB}"/>
              </a:ext>
            </a:extLst>
          </p:cNvPr>
          <p:cNvGrpSpPr/>
          <p:nvPr/>
        </p:nvGrpSpPr>
        <p:grpSpPr>
          <a:xfrm>
            <a:off x="1454259" y="4239691"/>
            <a:ext cx="9087531" cy="2300813"/>
            <a:chOff x="-863109" y="1689693"/>
            <a:chExt cx="10865011" cy="2513769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9C43A3CC-C340-F24C-B1F8-4EA442BAE5C1}"/>
                </a:ext>
              </a:extLst>
            </p:cNvPr>
            <p:cNvSpPr txBox="1"/>
            <p:nvPr/>
          </p:nvSpPr>
          <p:spPr>
            <a:xfrm>
              <a:off x="965941" y="3588857"/>
              <a:ext cx="615117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</a:t>
              </a:r>
              <a:endParaRPr lang="en-US" sz="2800" b="1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1C7DDDAE-5992-4C48-8434-5B6798780EF4}"/>
                </a:ext>
              </a:extLst>
            </p:cNvPr>
            <p:cNvSpPr txBox="1"/>
            <p:nvPr/>
          </p:nvSpPr>
          <p:spPr>
            <a:xfrm>
              <a:off x="2813520" y="3584227"/>
              <a:ext cx="593084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8</a:t>
              </a:r>
              <a:endParaRPr lang="en-US" sz="2800" b="1" dirty="0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04E71A57-4943-D14C-A810-C440B6ACDF17}"/>
                </a:ext>
              </a:extLst>
            </p:cNvPr>
            <p:cNvSpPr txBox="1"/>
            <p:nvPr/>
          </p:nvSpPr>
          <p:spPr>
            <a:xfrm>
              <a:off x="4545791" y="3587243"/>
              <a:ext cx="793036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12</a:t>
              </a:r>
              <a:endParaRPr lang="en-US" sz="2800" b="1" dirty="0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F38D05FF-A234-E849-953C-A2CE3A755A1C}"/>
                </a:ext>
              </a:extLst>
            </p:cNvPr>
            <p:cNvGrpSpPr/>
            <p:nvPr/>
          </p:nvGrpSpPr>
          <p:grpSpPr>
            <a:xfrm>
              <a:off x="-863109" y="1689693"/>
              <a:ext cx="10865011" cy="1920018"/>
              <a:chOff x="-863109" y="1689693"/>
              <a:chExt cx="10865011" cy="1920018"/>
            </a:xfrm>
          </p:grpSpPr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947EA34A-F2E0-3146-BF91-9355AF6D8614}"/>
                  </a:ext>
                </a:extLst>
              </p:cNvPr>
              <p:cNvSpPr txBox="1"/>
              <p:nvPr/>
            </p:nvSpPr>
            <p:spPr>
              <a:xfrm>
                <a:off x="965940" y="1741542"/>
                <a:ext cx="6151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2</a:t>
                </a:r>
                <a:endParaRPr lang="en-US" sz="2800" b="1" dirty="0"/>
              </a:p>
            </p:txBody>
          </p:sp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id="{D5CA888F-F047-EA45-B44C-F5AAFD506FD5}"/>
                  </a:ext>
                </a:extLst>
              </p:cNvPr>
              <p:cNvCxnSpPr/>
              <p:nvPr/>
            </p:nvCxnSpPr>
            <p:spPr>
              <a:xfrm flipH="1">
                <a:off x="1271585" y="3071373"/>
                <a:ext cx="647839" cy="340222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24EE11D2-BF30-4142-8745-C5AAB4025928}"/>
                  </a:ext>
                </a:extLst>
              </p:cNvPr>
              <p:cNvCxnSpPr/>
              <p:nvPr/>
            </p:nvCxnSpPr>
            <p:spPr>
              <a:xfrm flipH="1">
                <a:off x="409423" y="2406624"/>
                <a:ext cx="556519" cy="469846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09B94935-2C59-2346-89BE-724759F29A0E}"/>
                  </a:ext>
                </a:extLst>
              </p:cNvPr>
              <p:cNvCxnSpPr/>
              <p:nvPr/>
            </p:nvCxnSpPr>
            <p:spPr>
              <a:xfrm flipH="1" flipV="1">
                <a:off x="409423" y="3073471"/>
                <a:ext cx="556519" cy="33812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902BB084-8791-9D45-B27B-F430B8845B85}"/>
                  </a:ext>
                </a:extLst>
              </p:cNvPr>
              <p:cNvSpPr txBox="1"/>
              <p:nvPr/>
            </p:nvSpPr>
            <p:spPr>
              <a:xfrm>
                <a:off x="-863109" y="2669683"/>
                <a:ext cx="1093253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s=v</a:t>
                </a:r>
                <a:r>
                  <a:rPr lang="en-US" sz="2200" b="1" baseline="-25000" dirty="0"/>
                  <a:t>1</a:t>
                </a:r>
                <a:endParaRPr lang="en-US" sz="2200" b="1" dirty="0"/>
              </a:p>
            </p:txBody>
          </p: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503C91DA-29B7-2F4A-A847-F37A5A93D7B6}"/>
                  </a:ext>
                </a:extLst>
              </p:cNvPr>
              <p:cNvCxnSpPr/>
              <p:nvPr/>
            </p:nvCxnSpPr>
            <p:spPr>
              <a:xfrm>
                <a:off x="1271585" y="2406624"/>
                <a:ext cx="647839" cy="467749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>
                <a:extLst>
                  <a:ext uri="{FF2B5EF4-FFF2-40B4-BE49-F238E27FC236}">
                    <a16:creationId xmlns:a16="http://schemas.microsoft.com/office/drawing/2014/main" id="{677A585C-DF58-0A4A-934B-469776C52DE1}"/>
                  </a:ext>
                </a:extLst>
              </p:cNvPr>
              <p:cNvCxnSpPr/>
              <p:nvPr/>
            </p:nvCxnSpPr>
            <p:spPr>
              <a:xfrm flipH="1">
                <a:off x="3025965" y="3104997"/>
                <a:ext cx="618823" cy="340219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8B052819-582D-4945-B249-201B4585FD98}"/>
                  </a:ext>
                </a:extLst>
              </p:cNvPr>
              <p:cNvCxnSpPr/>
              <p:nvPr/>
            </p:nvCxnSpPr>
            <p:spPr>
              <a:xfrm flipH="1">
                <a:off x="2135546" y="2440246"/>
                <a:ext cx="584775" cy="434127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4D9419FD-131E-824C-A294-E9E024226DE6}"/>
                  </a:ext>
                </a:extLst>
              </p:cNvPr>
              <p:cNvCxnSpPr/>
              <p:nvPr/>
            </p:nvCxnSpPr>
            <p:spPr>
              <a:xfrm flipH="1" flipV="1">
                <a:off x="2135546" y="3071373"/>
                <a:ext cx="584775" cy="37384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BC4EEBB7-BD9D-DC4F-BC2E-4DAD76FB88A6}"/>
                  </a:ext>
                </a:extLst>
              </p:cNvPr>
              <p:cNvSpPr txBox="1"/>
              <p:nvPr/>
            </p:nvSpPr>
            <p:spPr>
              <a:xfrm>
                <a:off x="3534520" y="2261341"/>
                <a:ext cx="580255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5</a:t>
                </a:r>
                <a:endParaRPr lang="en-US" sz="2800" b="1" dirty="0"/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1A19740E-22E2-D64E-97FA-5594CB839E1A}"/>
                  </a:ext>
                </a:extLst>
              </p:cNvPr>
              <p:cNvSpPr txBox="1"/>
              <p:nvPr/>
            </p:nvSpPr>
            <p:spPr>
              <a:xfrm>
                <a:off x="2761570" y="1689693"/>
                <a:ext cx="6678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6</a:t>
                </a:r>
                <a:endParaRPr lang="en-US" sz="2800" b="1" dirty="0"/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1A7542AE-AC6D-5C4F-8BBB-27424CAD1A92}"/>
                  </a:ext>
                </a:extLst>
              </p:cNvPr>
              <p:cNvSpPr txBox="1"/>
              <p:nvPr/>
            </p:nvSpPr>
            <p:spPr>
              <a:xfrm>
                <a:off x="1704945" y="2213682"/>
                <a:ext cx="65738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3</a:t>
                </a:r>
                <a:endParaRPr lang="en-US" sz="2800" b="1" dirty="0"/>
              </a:p>
            </p:txBody>
          </p: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6E902068-D4A1-DF41-A320-5451C4802237}"/>
                  </a:ext>
                </a:extLst>
              </p:cNvPr>
              <p:cNvCxnSpPr/>
              <p:nvPr/>
            </p:nvCxnSpPr>
            <p:spPr>
              <a:xfrm>
                <a:off x="3025965" y="2440246"/>
                <a:ext cx="618823" cy="467751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Arrow Connector 130">
                <a:extLst>
                  <a:ext uri="{FF2B5EF4-FFF2-40B4-BE49-F238E27FC236}">
                    <a16:creationId xmlns:a16="http://schemas.microsoft.com/office/drawing/2014/main" id="{67874B08-F3BD-8A44-9EA3-63AC71A2703F}"/>
                  </a:ext>
                </a:extLst>
              </p:cNvPr>
              <p:cNvCxnSpPr/>
              <p:nvPr/>
            </p:nvCxnSpPr>
            <p:spPr>
              <a:xfrm flipH="1">
                <a:off x="4882098" y="3099651"/>
                <a:ext cx="720331" cy="349907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A45B599B-042F-7F44-96D2-DCC94F832455}"/>
                  </a:ext>
                </a:extLst>
              </p:cNvPr>
              <p:cNvCxnSpPr/>
              <p:nvPr/>
            </p:nvCxnSpPr>
            <p:spPr>
              <a:xfrm flipH="1">
                <a:off x="3860910" y="2457112"/>
                <a:ext cx="715545" cy="450885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4719199C-DBF0-5540-A60D-09A59370C909}"/>
                  </a:ext>
                </a:extLst>
              </p:cNvPr>
              <p:cNvCxnSpPr/>
              <p:nvPr/>
            </p:nvCxnSpPr>
            <p:spPr>
              <a:xfrm flipH="1" flipV="1">
                <a:off x="3860910" y="3104997"/>
                <a:ext cx="715545" cy="34456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D060A029-A735-3941-A099-61A6130092BA}"/>
                  </a:ext>
                </a:extLst>
              </p:cNvPr>
              <p:cNvCxnSpPr/>
              <p:nvPr/>
            </p:nvCxnSpPr>
            <p:spPr>
              <a:xfrm>
                <a:off x="4882098" y="2457112"/>
                <a:ext cx="720331" cy="445538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3FC33B39-3A63-F141-B0B2-609A77F246F2}"/>
                  </a:ext>
                </a:extLst>
              </p:cNvPr>
              <p:cNvSpPr txBox="1"/>
              <p:nvPr/>
            </p:nvSpPr>
            <p:spPr>
              <a:xfrm>
                <a:off x="5597719" y="2332488"/>
                <a:ext cx="632598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7</a:t>
                </a:r>
                <a:endParaRPr lang="en-US" sz="2800" b="1" dirty="0"/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87A83885-D642-3640-9E61-CBEA42CABB90}"/>
                  </a:ext>
                </a:extLst>
              </p:cNvPr>
              <p:cNvSpPr txBox="1"/>
              <p:nvPr/>
            </p:nvSpPr>
            <p:spPr>
              <a:xfrm>
                <a:off x="8635336" y="2740575"/>
                <a:ext cx="1366566" cy="47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/>
                  <a:t>d=v</a:t>
                </a:r>
                <a:r>
                  <a:rPr lang="en-US" sz="2200" b="1" baseline="-25000" dirty="0"/>
                  <a:t>2L+1</a:t>
                </a:r>
                <a:endParaRPr lang="en-US" sz="2200" b="1" dirty="0"/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D7F25E11-3479-BA44-AAD6-8D1E819DBBCC}"/>
                  </a:ext>
                </a:extLst>
              </p:cNvPr>
              <p:cNvSpPr txBox="1"/>
              <p:nvPr/>
            </p:nvSpPr>
            <p:spPr>
              <a:xfrm>
                <a:off x="4490197" y="1736188"/>
                <a:ext cx="848630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10</a:t>
                </a:r>
                <a:endParaRPr lang="en-US" sz="2800" b="1" dirty="0"/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B570C922-0451-C945-A3AA-080B5D789377}"/>
                  </a:ext>
                </a:extLst>
              </p:cNvPr>
              <p:cNvSpPr txBox="1"/>
              <p:nvPr/>
            </p:nvSpPr>
            <p:spPr>
              <a:xfrm>
                <a:off x="6059100" y="2572238"/>
                <a:ext cx="560015" cy="638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…</a:t>
                </a:r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A2E26841-1D0A-2243-8058-5F1803E3E451}"/>
                  </a:ext>
                </a:extLst>
              </p:cNvPr>
              <p:cNvSpPr/>
              <p:nvPr/>
            </p:nvSpPr>
            <p:spPr>
              <a:xfrm>
                <a:off x="148541" y="2835671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84FA33DA-3FC7-BA4D-AC66-32A61DFDAC7A}"/>
                  </a:ext>
                </a:extLst>
              </p:cNvPr>
              <p:cNvSpPr/>
              <p:nvPr/>
            </p:nvSpPr>
            <p:spPr>
              <a:xfrm>
                <a:off x="1874663" y="283357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D2C6C86F-A4F6-A746-ABD8-6CFF658DEA04}"/>
                  </a:ext>
                </a:extLst>
              </p:cNvPr>
              <p:cNvSpPr/>
              <p:nvPr/>
            </p:nvSpPr>
            <p:spPr>
              <a:xfrm>
                <a:off x="965942" y="3272294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ACE5C8E3-03F3-ED43-ABB1-DA55E85A95CC}"/>
                  </a:ext>
                </a:extLst>
              </p:cNvPr>
              <p:cNvSpPr/>
              <p:nvPr/>
            </p:nvSpPr>
            <p:spPr>
              <a:xfrm>
                <a:off x="965942" y="2267323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98A37FE9-FEAA-2647-9743-3F7973BBCDB3}"/>
                  </a:ext>
                </a:extLst>
              </p:cNvPr>
              <p:cNvSpPr/>
              <p:nvPr/>
            </p:nvSpPr>
            <p:spPr>
              <a:xfrm>
                <a:off x="3600028" y="2867196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D4431566-B223-E649-AFBC-726AF9A7875D}"/>
                  </a:ext>
                </a:extLst>
              </p:cNvPr>
              <p:cNvSpPr/>
              <p:nvPr/>
            </p:nvSpPr>
            <p:spPr>
              <a:xfrm>
                <a:off x="2720321" y="330591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0639A93F-D1A8-4B4E-ACF2-9C29F2442272}"/>
                  </a:ext>
                </a:extLst>
              </p:cNvPr>
              <p:cNvSpPr/>
              <p:nvPr/>
            </p:nvSpPr>
            <p:spPr>
              <a:xfrm>
                <a:off x="2720321" y="2300945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935020DA-0028-5541-80AF-6C3016453E81}"/>
                  </a:ext>
                </a:extLst>
              </p:cNvPr>
              <p:cNvSpPr/>
              <p:nvPr/>
            </p:nvSpPr>
            <p:spPr>
              <a:xfrm>
                <a:off x="5557668" y="286185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FEC70B21-1015-BA46-A1B1-E4A9D9EB299A}"/>
                  </a:ext>
                </a:extLst>
              </p:cNvPr>
              <p:cNvSpPr/>
              <p:nvPr/>
            </p:nvSpPr>
            <p:spPr>
              <a:xfrm>
                <a:off x="4576455" y="3310257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F098F65A-12F2-D149-AC75-2C2AB9BCCC18}"/>
                  </a:ext>
                </a:extLst>
              </p:cNvPr>
              <p:cNvSpPr/>
              <p:nvPr/>
            </p:nvSpPr>
            <p:spPr>
              <a:xfrm>
                <a:off x="4576455" y="2317810"/>
                <a:ext cx="305643" cy="278601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CF644CD0-99F8-F943-9DD8-A7FBCFF0D997}"/>
                  </a:ext>
                </a:extLst>
              </p:cNvPr>
              <p:cNvGrpSpPr/>
              <p:nvPr/>
            </p:nvGrpSpPr>
            <p:grpSpPr>
              <a:xfrm>
                <a:off x="6668819" y="2326139"/>
                <a:ext cx="2034443" cy="1283572"/>
                <a:chOff x="6920512" y="5090371"/>
                <a:chExt cx="2034443" cy="1283572"/>
              </a:xfrm>
            </p:grpSpPr>
            <p:cxnSp>
              <p:nvCxnSpPr>
                <p:cNvPr id="151" name="Straight Arrow Connector 150">
                  <a:extLst>
                    <a:ext uri="{FF2B5EF4-FFF2-40B4-BE49-F238E27FC236}">
                      <a16:creationId xmlns:a16="http://schemas.microsoft.com/office/drawing/2014/main" id="{C2485F38-51A0-0744-B026-BFABC1DE575D}"/>
                    </a:ext>
                  </a:extLst>
                </p:cNvPr>
                <p:cNvCxnSpPr/>
                <p:nvPr/>
              </p:nvCxnSpPr>
              <p:spPr>
                <a:xfrm flipH="1">
                  <a:off x="8075247" y="5935222"/>
                  <a:ext cx="726887" cy="299421"/>
                </a:xfrm>
                <a:prstGeom prst="straightConnector1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3CFB7E2E-B4CA-F649-9AA0-B65ED3457ED3}"/>
                    </a:ext>
                  </a:extLst>
                </p:cNvPr>
                <p:cNvCxnSpPr/>
                <p:nvPr/>
              </p:nvCxnSpPr>
              <p:spPr>
                <a:xfrm flipH="1">
                  <a:off x="7073334" y="5229672"/>
                  <a:ext cx="696269" cy="373826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>
                  <a:extLst>
                    <a:ext uri="{FF2B5EF4-FFF2-40B4-BE49-F238E27FC236}">
                      <a16:creationId xmlns:a16="http://schemas.microsoft.com/office/drawing/2014/main" id="{FFA16B39-F35B-DC4D-8233-3D6D75FCF728}"/>
                    </a:ext>
                  </a:extLst>
                </p:cNvPr>
                <p:cNvCxnSpPr/>
                <p:nvPr/>
              </p:nvCxnSpPr>
              <p:spPr>
                <a:xfrm flipH="1" flipV="1">
                  <a:off x="7073334" y="5882099"/>
                  <a:ext cx="696269" cy="352544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9FD235A1-2769-684E-BA0D-16970C384D21}"/>
                    </a:ext>
                  </a:extLst>
                </p:cNvPr>
                <p:cNvCxnSpPr/>
                <p:nvPr/>
              </p:nvCxnSpPr>
              <p:spPr>
                <a:xfrm>
                  <a:off x="8075247" y="5229672"/>
                  <a:ext cx="726887" cy="426949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5" name="Oval 154">
                  <a:extLst>
                    <a:ext uri="{FF2B5EF4-FFF2-40B4-BE49-F238E27FC236}">
                      <a16:creationId xmlns:a16="http://schemas.microsoft.com/office/drawing/2014/main" id="{75923B26-AC6F-6F40-8F5B-467A676A1C91}"/>
                    </a:ext>
                  </a:extLst>
                </p:cNvPr>
                <p:cNvSpPr/>
                <p:nvPr/>
              </p:nvSpPr>
              <p:spPr>
                <a:xfrm>
                  <a:off x="8649312" y="565662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6" name="Oval 155">
                  <a:extLst>
                    <a:ext uri="{FF2B5EF4-FFF2-40B4-BE49-F238E27FC236}">
                      <a16:creationId xmlns:a16="http://schemas.microsoft.com/office/drawing/2014/main" id="{0262514B-DC2B-314B-B335-A83783F0F801}"/>
                    </a:ext>
                  </a:extLst>
                </p:cNvPr>
                <p:cNvSpPr/>
                <p:nvPr/>
              </p:nvSpPr>
              <p:spPr>
                <a:xfrm>
                  <a:off x="7769604" y="6095342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7" name="Oval 156">
                  <a:extLst>
                    <a:ext uri="{FF2B5EF4-FFF2-40B4-BE49-F238E27FC236}">
                      <a16:creationId xmlns:a16="http://schemas.microsoft.com/office/drawing/2014/main" id="{0279F43E-8516-FC46-BD4B-75F99702AA3F}"/>
                    </a:ext>
                  </a:extLst>
                </p:cNvPr>
                <p:cNvSpPr/>
                <p:nvPr/>
              </p:nvSpPr>
              <p:spPr>
                <a:xfrm>
                  <a:off x="7769604" y="5090371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58" name="Oval 157">
                  <a:extLst>
                    <a:ext uri="{FF2B5EF4-FFF2-40B4-BE49-F238E27FC236}">
                      <a16:creationId xmlns:a16="http://schemas.microsoft.com/office/drawing/2014/main" id="{5CB1C34C-7406-334D-B7E5-C55B11AEDB09}"/>
                    </a:ext>
                  </a:extLst>
                </p:cNvPr>
                <p:cNvSpPr/>
                <p:nvPr/>
              </p:nvSpPr>
              <p:spPr>
                <a:xfrm>
                  <a:off x="6920512" y="5603498"/>
                  <a:ext cx="305643" cy="278601"/>
                </a:xfrm>
                <a:prstGeom prst="ellipse">
                  <a:avLst/>
                </a:prstGeom>
                <a:solidFill>
                  <a:schemeClr val="bg1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A2AEBB0B-7DD1-E741-9735-1955D2116385}"/>
                  </a:ext>
                </a:extLst>
              </p:cNvPr>
              <p:cNvSpPr txBox="1"/>
              <p:nvPr/>
            </p:nvSpPr>
            <p:spPr>
              <a:xfrm>
                <a:off x="7227747" y="1751103"/>
                <a:ext cx="1113917" cy="57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v</a:t>
                </a:r>
                <a:r>
                  <a:rPr lang="en-US" sz="2800" b="1" baseline="-25000" dirty="0"/>
                  <a:t>4L-2</a:t>
                </a:r>
                <a:endParaRPr lang="en-US" sz="2800" b="1" dirty="0"/>
              </a:p>
            </p:txBody>
          </p:sp>
        </p:grp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439E9BA4-85F3-4A47-BD0D-CD9166ED657C}"/>
                </a:ext>
              </a:extLst>
            </p:cNvPr>
            <p:cNvSpPr txBox="1"/>
            <p:nvPr/>
          </p:nvSpPr>
          <p:spPr>
            <a:xfrm>
              <a:off x="7311205" y="3631814"/>
              <a:ext cx="947001" cy="57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v</a:t>
              </a:r>
              <a:r>
                <a:rPr lang="en-US" sz="2800" b="1" baseline="-25000" dirty="0"/>
                <a:t>4L</a:t>
              </a:r>
              <a:endParaRPr lang="en-US" sz="2800" b="1" dirty="0"/>
            </a:p>
          </p:txBody>
        </p: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8DA60E2C-F621-9E4B-9EE8-DCA6DF1E6BBA}"/>
              </a:ext>
            </a:extLst>
          </p:cNvPr>
          <p:cNvSpPr txBox="1"/>
          <p:nvPr/>
        </p:nvSpPr>
        <p:spPr>
          <a:xfrm>
            <a:off x="3283363" y="3247916"/>
            <a:ext cx="7921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No single link failure disconnects s &amp; d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557CF2FB-026F-CA41-86A1-2F5272249A31}"/>
              </a:ext>
            </a:extLst>
          </p:cNvPr>
          <p:cNvSpPr txBox="1"/>
          <p:nvPr/>
        </p:nvSpPr>
        <p:spPr>
          <a:xfrm>
            <a:off x="2214372" y="3638695"/>
            <a:ext cx="8094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Only 3 types of two-link failure events partition the network!</a:t>
            </a:r>
          </a:p>
        </p:txBody>
      </p:sp>
      <p:pic>
        <p:nvPicPr>
          <p:cNvPr id="161" name="Graphic 160" descr="Close">
            <a:extLst>
              <a:ext uri="{FF2B5EF4-FFF2-40B4-BE49-F238E27FC236}">
                <a16:creationId xmlns:a16="http://schemas.microsoft.com/office/drawing/2014/main" id="{B2E38398-4E10-4246-A31E-7D2C294DED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057014" y="4914800"/>
            <a:ext cx="370797" cy="370797"/>
          </a:xfrm>
          <a:prstGeom prst="rect">
            <a:avLst/>
          </a:prstGeom>
        </p:spPr>
      </p:pic>
      <p:pic>
        <p:nvPicPr>
          <p:cNvPr id="162" name="Graphic 161" descr="Close">
            <a:extLst>
              <a:ext uri="{FF2B5EF4-FFF2-40B4-BE49-F238E27FC236}">
                <a16:creationId xmlns:a16="http://schemas.microsoft.com/office/drawing/2014/main" id="{EAFA6F7E-1726-404F-854C-6AA3B97FE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36930">
            <a:off x="4784438" y="5515952"/>
            <a:ext cx="344538" cy="344538"/>
          </a:xfrm>
          <a:prstGeom prst="rect">
            <a:avLst/>
          </a:prstGeom>
        </p:spPr>
      </p:pic>
      <p:sp>
        <p:nvSpPr>
          <p:cNvPr id="163" name="Rectangle: Rounded Corners 3">
            <a:extLst>
              <a:ext uri="{FF2B5EF4-FFF2-40B4-BE49-F238E27FC236}">
                <a16:creationId xmlns:a16="http://schemas.microsoft.com/office/drawing/2014/main" id="{C9F05214-CF6F-0842-BF60-1B4F06EF3C98}"/>
              </a:ext>
            </a:extLst>
          </p:cNvPr>
          <p:cNvSpPr/>
          <p:nvPr/>
        </p:nvSpPr>
        <p:spPr>
          <a:xfrm>
            <a:off x="617380" y="4479530"/>
            <a:ext cx="1168992" cy="353464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MU Sans Serif Demi Condensed" panose="02000603000000000000" pitchFamily="2" charset="0"/>
                <a:ea typeface="CMU Sans Serif Demi Condensed" panose="02000603000000000000" pitchFamily="2" charset="0"/>
                <a:cs typeface="CMU Sans Serif Demi Condensed" panose="02000603000000000000" pitchFamily="2" charset="0"/>
              </a:rPr>
              <a:t>Type 2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5142B25C-64AE-4944-A82F-C70D050642F5}"/>
              </a:ext>
            </a:extLst>
          </p:cNvPr>
          <p:cNvSpPr txBox="1"/>
          <p:nvPr/>
        </p:nvSpPr>
        <p:spPr>
          <a:xfrm>
            <a:off x="361029" y="2694180"/>
            <a:ext cx="3086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Toy Network Example</a:t>
            </a:r>
          </a:p>
        </p:txBody>
      </p:sp>
    </p:spTree>
    <p:extLst>
      <p:ext uri="{BB962C8B-B14F-4D97-AF65-F5344CB8AC3E}">
        <p14:creationId xmlns:p14="http://schemas.microsoft.com/office/powerpoint/2010/main" val="159818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7509</TotalTime>
  <Words>2871</Words>
  <Application>Microsoft Macintosh PowerPoint</Application>
  <PresentationFormat>Widescreen</PresentationFormat>
  <Paragraphs>532</Paragraphs>
  <Slides>39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Calibri</vt:lpstr>
      <vt:lpstr>Cambria Math</vt:lpstr>
      <vt:lpstr>CMU Sans Serif</vt:lpstr>
      <vt:lpstr>CMU Sans Serif</vt:lpstr>
      <vt:lpstr>CMU Sans Serif Demi Condensed</vt:lpstr>
      <vt:lpstr>CMU Typewriter Text</vt:lpstr>
      <vt:lpstr>Times New Roman</vt:lpstr>
      <vt:lpstr>Univers</vt:lpstr>
      <vt:lpstr>Office Theme</vt:lpstr>
      <vt:lpstr>Taproot: Resilient Diversity Routing with Bounded Latency </vt:lpstr>
      <vt:lpstr>Network Scale, Failure, and Resilient Routing</vt:lpstr>
      <vt:lpstr>Path-based Routing Inadequate</vt:lpstr>
      <vt:lpstr>Path-based Routing Inadequate</vt:lpstr>
      <vt:lpstr>Path-based Routing Inadequate</vt:lpstr>
      <vt:lpstr>Path-based Routing Inadequate</vt:lpstr>
      <vt:lpstr>Path-based Routing Inadequate</vt:lpstr>
      <vt:lpstr>Path-based Routing Inadequate</vt:lpstr>
      <vt:lpstr>Path-based Routing Inadequate</vt:lpstr>
      <vt:lpstr>Path-based Routing Inadequate</vt:lpstr>
      <vt:lpstr>Path-based Routing Inadequate</vt:lpstr>
      <vt:lpstr>Path-based Routing Inadequate</vt:lpstr>
      <vt:lpstr>Beyond Path: Can We Do Better? </vt:lpstr>
      <vt:lpstr>Beyond Path: Can We Do Better? </vt:lpstr>
      <vt:lpstr>Routing DAGs Sufficient for Resiliency?</vt:lpstr>
      <vt:lpstr>Routing DAGs Sufficient for Resiliency?</vt:lpstr>
      <vt:lpstr>Routing DAGs Sufficient for Resiliency?</vt:lpstr>
      <vt:lpstr>Routing DAGs Sufficient for Resiliency?</vt:lpstr>
      <vt:lpstr>Routing DAGs Sufficient for Resiliency?</vt:lpstr>
      <vt:lpstr>Routing DAGs Sufficient for Resiliency?</vt:lpstr>
      <vt:lpstr>Outline</vt:lpstr>
      <vt:lpstr>Routing via Preorders</vt:lpstr>
      <vt:lpstr>Routing via Preorder &amp; PrOG</vt:lpstr>
      <vt:lpstr>Resilient PrOG Construction with Latency Constraints </vt:lpstr>
      <vt:lpstr>Latency-Complete Preorder Graphs (PrOGs)</vt:lpstr>
      <vt:lpstr>Outline</vt:lpstr>
      <vt:lpstr>Routing via Preorder: Failure Handling</vt:lpstr>
      <vt:lpstr>Routing via Preorder: Recovery Process</vt:lpstr>
      <vt:lpstr>Resilient Routing via Preorders: Packet Forwarding</vt:lpstr>
      <vt:lpstr>Outline</vt:lpstr>
      <vt:lpstr>Realization in Emerging Software-Defined Networks (SDNs)</vt:lpstr>
      <vt:lpstr>Realization in SDN: Rule Examples</vt:lpstr>
      <vt:lpstr>Outline</vt:lpstr>
      <vt:lpstr>Exploring Topological Diversity</vt:lpstr>
      <vt:lpstr>Percentage of Disconnected Pairs</vt:lpstr>
      <vt:lpstr>PrOG Overhead</vt:lpstr>
      <vt:lpstr>Performance Evaluation</vt:lpstr>
      <vt:lpstr>Performance Evaluation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Lumos5G: Mapping and Predicting Commercial mmWave 5G Throughput  https://lumos5g.umn.edu</dc:title>
  <dc:creator>Arvind Narayanan</dc:creator>
  <cp:lastModifiedBy>Eman R Shehata</cp:lastModifiedBy>
  <cp:revision>1088</cp:revision>
  <dcterms:created xsi:type="dcterms:W3CDTF">2020-10-18T03:40:19Z</dcterms:created>
  <dcterms:modified xsi:type="dcterms:W3CDTF">2021-10-07T18:17:28Z</dcterms:modified>
</cp:coreProperties>
</file>